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6" r:id="rId5"/>
    <p:sldId id="257" r:id="rId6"/>
    <p:sldId id="286" r:id="rId7"/>
    <p:sldId id="283" r:id="rId8"/>
    <p:sldId id="258" r:id="rId9"/>
    <p:sldId id="274" r:id="rId10"/>
    <p:sldId id="284" r:id="rId11"/>
    <p:sldId id="269" r:id="rId12"/>
    <p:sldId id="275" r:id="rId13"/>
    <p:sldId id="260" r:id="rId14"/>
    <p:sldId id="259" r:id="rId15"/>
    <p:sldId id="264" r:id="rId16"/>
    <p:sldId id="262" r:id="rId17"/>
    <p:sldId id="268" r:id="rId18"/>
    <p:sldId id="273" r:id="rId19"/>
    <p:sldId id="267" r:id="rId20"/>
    <p:sldId id="282" r:id="rId21"/>
    <p:sldId id="278" r:id="rId22"/>
    <p:sldId id="288" r:id="rId23"/>
    <p:sldId id="287" r:id="rId24"/>
    <p:sldId id="266" r:id="rId25"/>
    <p:sldId id="272" r:id="rId26"/>
    <p:sldId id="261"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37711-4B5F-4D45-B43F-8C4CDA7A26AE}" v="9580" dt="2024-12-08T22:15:50.281"/>
    <p1510:client id="{5781467E-F15E-F5F8-17F2-9B70EE126747}" v="10" dt="2024-12-08T16:28:06.340"/>
    <p1510:client id="{633AED9E-949C-EF45-8264-1B9D4AC53874}" v="4521" dt="2024-12-08T21:42:37.490"/>
    <p1510:client id="{7E5B7777-A560-7339-6601-AAD84EFFCF09}" v="15" dt="2024-12-08T16:20:56.122"/>
    <p1510:client id="{BD9CBD74-D0EF-2F06-C128-FA7A516B5D13}" v="2190" dt="2024-12-08T22:14:47.058"/>
    <p1510:client id="{CC5BCDA7-2D3B-911B-4141-8AF3A8530E89}" v="19" dt="2024-12-08T16:19:02.48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779" autoAdjust="0"/>
  </p:normalViewPr>
  <p:slideViewPr>
    <p:cSldViewPr snapToGrid="0">
      <p:cViewPr>
        <p:scale>
          <a:sx n="66" d="100"/>
          <a:sy n="66" d="100"/>
        </p:scale>
        <p:origin x="231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034AF-96D8-4705-81DB-FBD4F63D305B}" type="datetimeFigureOut">
              <a:rPr lang="fr-FR" smtClean="0"/>
              <a:t>08/12/2024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9F3BA-8225-455B-A5AF-723461A43642}" type="slidenum">
              <a:rPr lang="fr-FR" smtClean="0"/>
              <a:t>‹N°›</a:t>
            </a:fld>
            <a:endParaRPr lang="fr-FR"/>
          </a:p>
        </p:txBody>
      </p:sp>
    </p:spTree>
    <p:extLst>
      <p:ext uri="{BB962C8B-B14F-4D97-AF65-F5344CB8AC3E}">
        <p14:creationId xmlns:p14="http://schemas.microsoft.com/office/powerpoint/2010/main" val="2342476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Presentation:Pierrick</a:t>
            </a:r>
            <a:endParaRPr lang="fr-FR" dirty="0"/>
          </a:p>
          <a:p>
            <a:r>
              <a:rPr lang="fr-FR" dirty="0"/>
              <a:t>Our </a:t>
            </a:r>
            <a:r>
              <a:rPr lang="fr-FR" dirty="0" err="1"/>
              <a:t>problems</a:t>
            </a:r>
            <a:r>
              <a:rPr lang="fr-FR" dirty="0"/>
              <a:t> </a:t>
            </a:r>
            <a:r>
              <a:rPr lang="fr-FR" dirty="0" err="1"/>
              <a:t>is</a:t>
            </a:r>
            <a:r>
              <a:rPr lang="fr-FR" dirty="0"/>
              <a:t> : </a:t>
            </a:r>
            <a:r>
              <a:rPr lang="fr-FR" dirty="0" err="1"/>
              <a:t>Knowing</a:t>
            </a:r>
            <a:r>
              <a:rPr lang="fr-FR" dirty="0"/>
              <a:t> a </a:t>
            </a:r>
            <a:r>
              <a:rPr lang="fr-FR" dirty="0" err="1"/>
              <a:t>series</a:t>
            </a:r>
            <a:r>
              <a:rPr lang="fr-FR" dirty="0"/>
              <a:t> of Images, create a 3D </a:t>
            </a:r>
            <a:r>
              <a:rPr lang="fr-FR" dirty="0" err="1"/>
              <a:t>reconstructed</a:t>
            </a:r>
            <a:r>
              <a:rPr lang="fr-FR" dirty="0"/>
              <a:t> </a:t>
            </a:r>
            <a:r>
              <a:rPr lang="fr-FR" dirty="0" err="1"/>
              <a:t>scene</a:t>
            </a:r>
            <a:r>
              <a:rPr lang="fr-FR" dirty="0"/>
              <a:t> </a:t>
            </a:r>
          </a:p>
          <a:p>
            <a:pPr marL="171450" indent="-171450">
              <a:buFontTx/>
              <a:buChar char="-"/>
            </a:pPr>
            <a:endParaRPr lang="fr-FR" dirty="0"/>
          </a:p>
          <a:p>
            <a:r>
              <a:rPr lang="fr-FR" dirty="0"/>
              <a:t>This </a:t>
            </a:r>
            <a:r>
              <a:rPr lang="fr-FR" dirty="0" err="1"/>
              <a:t>is</a:t>
            </a:r>
            <a:r>
              <a:rPr lang="fr-FR" dirty="0"/>
              <a:t> a </a:t>
            </a:r>
            <a:r>
              <a:rPr lang="fr-FR" dirty="0" err="1"/>
              <a:t>subproblems</a:t>
            </a:r>
            <a:r>
              <a:rPr lang="fr-FR" dirty="0"/>
              <a:t> from </a:t>
            </a:r>
            <a:r>
              <a:rPr lang="fr-FR" dirty="0" err="1"/>
              <a:t>something</a:t>
            </a:r>
            <a:r>
              <a:rPr lang="fr-FR" dirty="0"/>
              <a:t> more </a:t>
            </a:r>
            <a:r>
              <a:rPr lang="fr-FR" dirty="0" err="1"/>
              <a:t>general</a:t>
            </a:r>
            <a:r>
              <a:rPr lang="fr-FR" dirty="0"/>
              <a:t> called «  Novel </a:t>
            </a:r>
            <a:r>
              <a:rPr lang="fr-FR" dirty="0" err="1"/>
              <a:t>View</a:t>
            </a:r>
            <a:r>
              <a:rPr lang="fr-FR" dirty="0"/>
              <a:t> </a:t>
            </a:r>
            <a:r>
              <a:rPr lang="fr-FR" dirty="0" err="1"/>
              <a:t>Synthesis</a:t>
            </a:r>
            <a:r>
              <a:rPr lang="fr-FR" dirty="0"/>
              <a:t> » when </a:t>
            </a:r>
            <a:r>
              <a:rPr lang="fr-FR" dirty="0" err="1"/>
              <a:t>you</a:t>
            </a:r>
            <a:r>
              <a:rPr lang="fr-FR" dirty="0"/>
              <a:t> want to </a:t>
            </a:r>
            <a:r>
              <a:rPr lang="fr-FR" dirty="0" err="1"/>
              <a:t>infer</a:t>
            </a:r>
            <a:r>
              <a:rPr lang="fr-FR" dirty="0"/>
              <a:t> </a:t>
            </a:r>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2</a:t>
            </a:fld>
            <a:endParaRPr lang="fr-FR"/>
          </a:p>
        </p:txBody>
      </p:sp>
    </p:spTree>
    <p:extLst>
      <p:ext uri="{BB962C8B-B14F-4D97-AF65-F5344CB8AC3E}">
        <p14:creationId xmlns:p14="http://schemas.microsoft.com/office/powerpoint/2010/main" val="3326112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Presentation:Amruth</a:t>
            </a:r>
            <a:endParaRPr lang="en-US" dirty="0"/>
          </a:p>
          <a:p>
            <a:r>
              <a:rPr lang="en-US" dirty="0"/>
              <a:t>A key limitation of Gaussian splatting in 3D reconstruction is the appearance of "holes" or black patches in areas not observed by the training camera. This occurs because the algorithm relies on multiple viewpoints to build the scene, and regions outside those views lack the necessary data for accurate reconstruction.</a:t>
            </a:r>
            <a:endParaRPr lang="fr-FR" dirty="0"/>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11</a:t>
            </a:fld>
            <a:endParaRPr lang="fr-FR"/>
          </a:p>
        </p:txBody>
      </p:sp>
    </p:spTree>
    <p:extLst>
      <p:ext uri="{BB962C8B-B14F-4D97-AF65-F5344CB8AC3E}">
        <p14:creationId xmlns:p14="http://schemas.microsoft.com/office/powerpoint/2010/main" val="212882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a:t>
            </a:r>
            <a:r>
              <a:rPr lang="fr-FR" dirty="0"/>
              <a:t>:</a:t>
            </a:r>
          </a:p>
          <a:p>
            <a:r>
              <a:rPr lang="fr-FR" dirty="0"/>
              <a:t>To </a:t>
            </a:r>
            <a:r>
              <a:rPr lang="fr-FR" dirty="0" err="1"/>
              <a:t>address</a:t>
            </a:r>
            <a:r>
              <a:rPr lang="fr-FR" dirty="0"/>
              <a:t> </a:t>
            </a:r>
            <a:r>
              <a:rPr lang="fr-FR" dirty="0" err="1"/>
              <a:t>this</a:t>
            </a:r>
            <a:r>
              <a:rPr lang="fr-FR" dirty="0"/>
              <a:t>, </a:t>
            </a:r>
            <a:r>
              <a:rPr lang="fr-FR" dirty="0" err="1"/>
              <a:t>we</a:t>
            </a:r>
            <a:r>
              <a:rPr lang="fr-FR" dirty="0"/>
              <a:t> </a:t>
            </a:r>
            <a:r>
              <a:rPr lang="fr-FR" dirty="0" err="1"/>
              <a:t>experimented</a:t>
            </a:r>
            <a:r>
              <a:rPr lang="fr-FR" dirty="0"/>
              <a:t> </a:t>
            </a:r>
            <a:r>
              <a:rPr lang="fr-FR" err="1"/>
              <a:t>with</a:t>
            </a:r>
            <a:r>
              <a:rPr lang="fr-FR" dirty="0"/>
              <a:t> </a:t>
            </a:r>
            <a:r>
              <a:rPr lang="fr-FR" dirty="0" err="1"/>
              <a:t>using</a:t>
            </a:r>
            <a:r>
              <a:rPr lang="fr-FR" dirty="0"/>
              <a:t> </a:t>
            </a:r>
            <a:r>
              <a:rPr lang="fr-FR" dirty="0" err="1"/>
              <a:t>generative</a:t>
            </a:r>
            <a:r>
              <a:rPr lang="fr-FR" dirty="0"/>
              <a:t> </a:t>
            </a:r>
            <a:r>
              <a:rPr lang="fr-FR" dirty="0" err="1"/>
              <a:t>models</a:t>
            </a:r>
            <a:r>
              <a:rPr lang="fr-FR" dirty="0"/>
              <a:t> like Stable Diffusion in post-</a:t>
            </a:r>
            <a:r>
              <a:rPr lang="fr-FR" dirty="0" err="1"/>
              <a:t>processing</a:t>
            </a:r>
            <a:r>
              <a:rPr lang="fr-FR" dirty="0"/>
              <a:t> to </a:t>
            </a:r>
            <a:r>
              <a:rPr lang="fr-FR" dirty="0" err="1"/>
              <a:t>fill</a:t>
            </a:r>
            <a:r>
              <a:rPr lang="fr-FR" dirty="0"/>
              <a:t> in </a:t>
            </a:r>
            <a:r>
              <a:rPr lang="fr-FR" dirty="0" err="1"/>
              <a:t>these</a:t>
            </a:r>
            <a:r>
              <a:rPr lang="fr-FR" dirty="0"/>
              <a:t> gaps. </a:t>
            </a:r>
            <a:r>
              <a:rPr lang="fr-FR" dirty="0" err="1"/>
              <a:t>Initially</a:t>
            </a:r>
            <a:r>
              <a:rPr lang="fr-FR" dirty="0"/>
              <a:t>, a </a:t>
            </a:r>
            <a:r>
              <a:rPr lang="fr-FR" dirty="0" err="1"/>
              <a:t>generic</a:t>
            </a:r>
            <a:r>
              <a:rPr lang="fr-FR" dirty="0"/>
              <a:t> prompt like "</a:t>
            </a:r>
            <a:r>
              <a:rPr lang="fr-FR" dirty="0" err="1"/>
              <a:t>fill</a:t>
            </a:r>
            <a:r>
              <a:rPr lang="fr-FR" dirty="0"/>
              <a:t> in the </a:t>
            </a:r>
            <a:r>
              <a:rPr lang="fr-FR" dirty="0" err="1"/>
              <a:t>missing</a:t>
            </a:r>
            <a:r>
              <a:rPr lang="fr-FR" dirty="0"/>
              <a:t> black sections" </a:t>
            </a:r>
            <a:r>
              <a:rPr lang="fr-FR" dirty="0" err="1"/>
              <a:t>led</a:t>
            </a:r>
            <a:r>
              <a:rPr lang="fr-FR" dirty="0"/>
              <a:t> to incorrect </a:t>
            </a:r>
            <a:r>
              <a:rPr lang="fr-FR" err="1"/>
              <a:t>results</a:t>
            </a:r>
            <a:r>
              <a:rPr lang="fr-FR" dirty="0"/>
              <a:t>, </a:t>
            </a:r>
            <a:r>
              <a:rPr lang="fr-FR" dirty="0" err="1"/>
              <a:t>removing</a:t>
            </a:r>
            <a:r>
              <a:rPr lang="fr-FR" dirty="0"/>
              <a:t> </a:t>
            </a:r>
            <a:r>
              <a:rPr lang="fr-FR" dirty="0" err="1"/>
              <a:t>objects</a:t>
            </a:r>
            <a:r>
              <a:rPr lang="fr-FR"/>
              <a:t> like the bicycle</a:t>
            </a:r>
            <a:r>
              <a:rPr lang="fr-FR" dirty="0"/>
              <a:t>. </a:t>
            </a:r>
            <a:r>
              <a:rPr lang="fr-FR" dirty="0" err="1"/>
              <a:t>Refining</a:t>
            </a:r>
            <a:r>
              <a:rPr lang="fr-FR" dirty="0"/>
              <a:t> the prompt to focus on </a:t>
            </a:r>
            <a:r>
              <a:rPr lang="fr-FR" dirty="0" err="1"/>
              <a:t>context</a:t>
            </a:r>
            <a:r>
              <a:rPr lang="fr-FR" dirty="0"/>
              <a:t>, like "</a:t>
            </a:r>
            <a:r>
              <a:rPr lang="fr-FR" dirty="0" err="1"/>
              <a:t>fill</a:t>
            </a:r>
            <a:r>
              <a:rPr lang="fr-FR" dirty="0"/>
              <a:t> in the </a:t>
            </a:r>
            <a:r>
              <a:rPr lang="fr-FR" dirty="0" err="1"/>
              <a:t>missing</a:t>
            </a:r>
            <a:r>
              <a:rPr lang="fr-FR" dirty="0"/>
              <a:t> black sky," </a:t>
            </a:r>
            <a:r>
              <a:rPr lang="fr-FR" dirty="0" err="1"/>
              <a:t>yielded</a:t>
            </a:r>
            <a:r>
              <a:rPr lang="fr-FR" dirty="0"/>
              <a:t> </a:t>
            </a:r>
            <a:r>
              <a:rPr lang="fr-FR" dirty="0" err="1"/>
              <a:t>better</a:t>
            </a:r>
            <a:r>
              <a:rPr lang="fr-FR" dirty="0"/>
              <a:t> </a:t>
            </a:r>
            <a:r>
              <a:rPr lang="fr-FR" err="1"/>
              <a:t>results</a:t>
            </a:r>
            <a:r>
              <a:rPr lang="fr-FR" dirty="0"/>
              <a:t>. </a:t>
            </a:r>
            <a:r>
              <a:rPr lang="fr-FR" dirty="0" err="1"/>
              <a:t>However</a:t>
            </a:r>
            <a:r>
              <a:rPr lang="fr-FR" dirty="0"/>
              <a:t>, </a:t>
            </a:r>
            <a:r>
              <a:rPr lang="fr-FR" dirty="0" err="1"/>
              <a:t>this</a:t>
            </a:r>
            <a:r>
              <a:rPr lang="fr-FR" dirty="0"/>
              <a:t> </a:t>
            </a:r>
            <a:r>
              <a:rPr lang="fr-FR" dirty="0" err="1"/>
              <a:t>method</a:t>
            </a:r>
            <a:r>
              <a:rPr lang="fr-FR" dirty="0"/>
              <a:t> </a:t>
            </a:r>
            <a:r>
              <a:rPr lang="fr-FR" dirty="0" err="1"/>
              <a:t>is</a:t>
            </a:r>
            <a:r>
              <a:rPr lang="fr-FR" dirty="0"/>
              <a:t> </a:t>
            </a:r>
            <a:r>
              <a:rPr lang="fr-FR" dirty="0" err="1"/>
              <a:t>limited</a:t>
            </a:r>
            <a:r>
              <a:rPr lang="fr-FR" dirty="0"/>
              <a:t> to one image at a time and </a:t>
            </a:r>
            <a:r>
              <a:rPr lang="fr-FR" dirty="0" err="1"/>
              <a:t>doesn't</a:t>
            </a:r>
            <a:r>
              <a:rPr lang="fr-FR" dirty="0"/>
              <a:t> </a:t>
            </a:r>
            <a:r>
              <a:rPr lang="fr-FR" dirty="0" err="1"/>
              <a:t>scale</a:t>
            </a:r>
            <a:r>
              <a:rPr lang="fr-FR" dirty="0"/>
              <a:t> </a:t>
            </a:r>
            <a:r>
              <a:rPr lang="fr-FR" dirty="0" err="1"/>
              <a:t>easily</a:t>
            </a:r>
            <a:r>
              <a:rPr lang="fr-FR" dirty="0"/>
              <a:t>. </a:t>
            </a:r>
            <a:endParaRPr lang="fr-FR"/>
          </a:p>
          <a:p>
            <a:r>
              <a:rPr lang="fr-FR" dirty="0"/>
              <a:t>A more </a:t>
            </a:r>
            <a:r>
              <a:rPr lang="fr-FR" dirty="0" err="1"/>
              <a:t>robust</a:t>
            </a:r>
            <a:r>
              <a:rPr lang="fr-FR" dirty="0"/>
              <a:t> solution </a:t>
            </a:r>
            <a:r>
              <a:rPr lang="fr-FR" err="1"/>
              <a:t>could</a:t>
            </a:r>
            <a:r>
              <a:rPr lang="fr-FR" dirty="0"/>
              <a:t> </a:t>
            </a:r>
            <a:r>
              <a:rPr lang="fr-FR" dirty="0" err="1"/>
              <a:t>involve</a:t>
            </a:r>
            <a:r>
              <a:rPr lang="fr-FR" dirty="0"/>
              <a:t> </a:t>
            </a:r>
            <a:r>
              <a:rPr lang="fr-FR" dirty="0" err="1"/>
              <a:t>retraining</a:t>
            </a:r>
            <a:r>
              <a:rPr lang="fr-FR" dirty="0"/>
              <a:t> the </a:t>
            </a:r>
            <a:r>
              <a:rPr lang="fr-FR"/>
              <a:t>3D </a:t>
            </a:r>
            <a:r>
              <a:rPr lang="fr-FR" err="1"/>
              <a:t>gaussian</a:t>
            </a:r>
            <a:r>
              <a:rPr lang="fr-FR"/>
              <a:t> </a:t>
            </a:r>
            <a:r>
              <a:rPr lang="fr-FR" err="1"/>
              <a:t>splatting</a:t>
            </a:r>
            <a:r>
              <a:rPr lang="fr-FR"/>
              <a:t> </a:t>
            </a:r>
            <a:r>
              <a:rPr lang="fr-FR" dirty="0"/>
              <a:t>model </a:t>
            </a:r>
            <a:r>
              <a:rPr lang="fr-FR" err="1"/>
              <a:t>with</a:t>
            </a:r>
            <a:r>
              <a:rPr lang="fr-FR" dirty="0"/>
              <a:t> </a:t>
            </a:r>
            <a:r>
              <a:rPr lang="fr-FR" dirty="0" err="1"/>
              <a:t>these</a:t>
            </a:r>
            <a:r>
              <a:rPr lang="fr-FR" dirty="0"/>
              <a:t> </a:t>
            </a:r>
            <a:r>
              <a:rPr lang="fr-FR" dirty="0" err="1"/>
              <a:t>filled</a:t>
            </a:r>
            <a:r>
              <a:rPr lang="fr-FR" dirty="0"/>
              <a:t> images, </a:t>
            </a:r>
            <a:r>
              <a:rPr lang="fr-FR"/>
              <a:t>WHICH</a:t>
            </a:r>
            <a:r>
              <a:rPr lang="fr-FR" dirty="0"/>
              <a:t> </a:t>
            </a:r>
            <a:r>
              <a:rPr lang="fr-FR"/>
              <a:t> </a:t>
            </a:r>
            <a:r>
              <a:rPr lang="fr-FR" err="1"/>
              <a:t>could</a:t>
            </a:r>
            <a:r>
              <a:rPr lang="fr-FR"/>
              <a:t> </a:t>
            </a:r>
            <a:r>
              <a:rPr lang="fr-FR" err="1"/>
              <a:t>be</a:t>
            </a:r>
            <a:r>
              <a:rPr lang="fr-FR" dirty="0"/>
              <a:t> a </a:t>
            </a:r>
            <a:r>
              <a:rPr lang="fr-FR" dirty="0" err="1"/>
              <a:t>promising</a:t>
            </a:r>
            <a:r>
              <a:rPr lang="fr-FR" dirty="0"/>
              <a:t> direction for future </a:t>
            </a:r>
            <a:r>
              <a:rPr lang="fr-FR" dirty="0" err="1"/>
              <a:t>research</a:t>
            </a:r>
            <a:r>
              <a:rPr lang="fr-FR" dirty="0"/>
              <a:t>.</a:t>
            </a:r>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12</a:t>
            </a:fld>
            <a:endParaRPr lang="fr-FR"/>
          </a:p>
        </p:txBody>
      </p:sp>
    </p:spTree>
    <p:extLst>
      <p:ext uri="{BB962C8B-B14F-4D97-AF65-F5344CB8AC3E}">
        <p14:creationId xmlns:p14="http://schemas.microsoft.com/office/powerpoint/2010/main" val="3166271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Presentation:Paul</a:t>
            </a:r>
            <a:endParaRPr lang="fr-FR"/>
          </a:p>
          <a:p>
            <a:pPr>
              <a:defRPr/>
            </a:pPr>
            <a:endParaRPr lang="fr-FR"/>
          </a:p>
          <a:p>
            <a:pPr>
              <a:defRPr/>
            </a:pPr>
            <a:r>
              <a:rPr lang="fr-FR"/>
              <a:t>In </a:t>
            </a:r>
            <a:r>
              <a:rPr lang="fr-FR" err="1"/>
              <a:t>our</a:t>
            </a:r>
            <a:r>
              <a:rPr lang="fr-FR"/>
              <a:t> tests , </a:t>
            </a:r>
            <a:r>
              <a:rPr lang="fr-FR" err="1"/>
              <a:t>when</a:t>
            </a:r>
            <a:r>
              <a:rPr lang="fr-FR"/>
              <a:t> SLIGHTLY </a:t>
            </a:r>
            <a:r>
              <a:rPr lang="fr-FR" err="1"/>
              <a:t>changing</a:t>
            </a:r>
            <a:r>
              <a:rPr lang="fr-FR"/>
              <a:t> the </a:t>
            </a:r>
            <a:r>
              <a:rPr lang="fr-FR" err="1"/>
              <a:t>view</a:t>
            </a:r>
            <a:r>
              <a:rPr lang="fr-FR"/>
              <a:t> angle </a:t>
            </a:r>
            <a:r>
              <a:rPr lang="fr-FR" err="1"/>
              <a:t>we</a:t>
            </a:r>
            <a:r>
              <a:rPr lang="fr-FR"/>
              <a:t> </a:t>
            </a:r>
            <a:r>
              <a:rPr lang="fr-FR" err="1"/>
              <a:t>noticed</a:t>
            </a:r>
            <a:r>
              <a:rPr lang="fr-FR"/>
              <a:t> CA , </a:t>
            </a:r>
            <a:r>
              <a:rPr lang="fr-FR" err="1"/>
              <a:t>Blurry</a:t>
            </a:r>
            <a:r>
              <a:rPr lang="fr-FR"/>
              <a:t> </a:t>
            </a:r>
            <a:r>
              <a:rPr lang="fr-FR" err="1"/>
              <a:t>artifacts</a:t>
            </a:r>
            <a:r>
              <a:rPr lang="fr-FR"/>
              <a:t>  and ESPECIALLY the </a:t>
            </a:r>
            <a:r>
              <a:rPr lang="fr-FR" err="1"/>
              <a:t>presence</a:t>
            </a:r>
            <a:r>
              <a:rPr lang="fr-FR"/>
              <a:t> of </a:t>
            </a:r>
            <a:r>
              <a:rPr lang="fr-FR" err="1"/>
              <a:t>these</a:t>
            </a:r>
            <a:r>
              <a:rPr lang="fr-FR"/>
              <a:t> Black </a:t>
            </a:r>
            <a:r>
              <a:rPr lang="fr-FR" err="1"/>
              <a:t>Specs</a:t>
            </a:r>
            <a:r>
              <a:rPr lang="fr-FR"/>
              <a:t> </a:t>
            </a:r>
            <a:r>
              <a:rPr lang="fr-FR" err="1"/>
              <a:t>that</a:t>
            </a:r>
            <a:r>
              <a:rPr lang="fr-FR"/>
              <a:t> </a:t>
            </a:r>
            <a:r>
              <a:rPr lang="fr-FR" err="1"/>
              <a:t>appear</a:t>
            </a:r>
            <a:r>
              <a:rPr lang="fr-FR"/>
              <a:t> in the </a:t>
            </a:r>
            <a:r>
              <a:rPr lang="fr-FR" err="1"/>
              <a:t>rendered</a:t>
            </a:r>
            <a:r>
              <a:rPr lang="fr-FR"/>
              <a:t> image.</a:t>
            </a:r>
          </a:p>
          <a:p>
            <a:pPr>
              <a:defRPr/>
            </a:pPr>
            <a:endParaRPr lang="fr-FR"/>
          </a:p>
          <a:p>
            <a:pPr>
              <a:defRPr/>
            </a:pPr>
            <a:r>
              <a:rPr lang="fr-FR" err="1"/>
              <a:t>We</a:t>
            </a:r>
            <a:r>
              <a:rPr lang="fr-FR"/>
              <a:t> assume </a:t>
            </a:r>
            <a:r>
              <a:rPr lang="fr-FR" err="1"/>
              <a:t>these</a:t>
            </a:r>
            <a:r>
              <a:rPr lang="fr-FR"/>
              <a:t> </a:t>
            </a:r>
            <a:r>
              <a:rPr lang="fr-FR" err="1"/>
              <a:t>Artifacts</a:t>
            </a:r>
            <a:r>
              <a:rPr lang="fr-FR"/>
              <a:t> </a:t>
            </a:r>
            <a:r>
              <a:rPr lang="fr-FR" err="1"/>
              <a:t>may</a:t>
            </a:r>
            <a:r>
              <a:rPr lang="fr-FR"/>
              <a:t> </a:t>
            </a:r>
            <a:r>
              <a:rPr lang="fr-FR" err="1"/>
              <a:t>be</a:t>
            </a:r>
            <a:r>
              <a:rPr lang="fr-FR"/>
              <a:t> due to </a:t>
            </a:r>
            <a:r>
              <a:rPr lang="fr-FR" err="1"/>
              <a:t>misplacement</a:t>
            </a:r>
            <a:r>
              <a:rPr lang="fr-FR"/>
              <a:t> of </a:t>
            </a:r>
            <a:r>
              <a:rPr lang="fr-FR" err="1"/>
              <a:t>some</a:t>
            </a:r>
            <a:r>
              <a:rPr lang="fr-FR"/>
              <a:t> </a:t>
            </a:r>
            <a:r>
              <a:rPr lang="fr-FR" err="1"/>
              <a:t>gaussians</a:t>
            </a:r>
            <a:r>
              <a:rPr lang="fr-FR"/>
              <a:t> BECAUSE the </a:t>
            </a:r>
            <a:r>
              <a:rPr lang="fr-FR" err="1"/>
              <a:t>algorithm</a:t>
            </a:r>
            <a:r>
              <a:rPr lang="fr-FR"/>
              <a:t> </a:t>
            </a:r>
            <a:r>
              <a:rPr lang="fr-FR" err="1"/>
              <a:t>optimizes</a:t>
            </a:r>
            <a:r>
              <a:rPr lang="fr-FR"/>
              <a:t> for </a:t>
            </a:r>
            <a:r>
              <a:rPr lang="fr-FR" err="1"/>
              <a:t>specific</a:t>
            </a:r>
            <a:r>
              <a:rPr lang="fr-FR"/>
              <a:t> </a:t>
            </a:r>
            <a:r>
              <a:rPr lang="fr-FR" err="1"/>
              <a:t>views</a:t>
            </a:r>
            <a:r>
              <a:rPr lang="fr-FR"/>
              <a:t> </a:t>
            </a:r>
            <a:r>
              <a:rPr lang="fr-FR" err="1"/>
              <a:t>meaning</a:t>
            </a:r>
            <a:r>
              <a:rPr lang="fr-FR"/>
              <a:t> the </a:t>
            </a:r>
            <a:r>
              <a:rPr lang="fr-FR" err="1"/>
              <a:t>gaussians</a:t>
            </a:r>
            <a:r>
              <a:rPr lang="fr-FR"/>
              <a:t> dont </a:t>
            </a:r>
            <a:r>
              <a:rPr lang="fr-FR" err="1"/>
              <a:t>exactly</a:t>
            </a:r>
            <a:r>
              <a:rPr lang="fr-FR"/>
              <a:t> match the real 3D </a:t>
            </a:r>
            <a:r>
              <a:rPr lang="fr-FR" err="1"/>
              <a:t>geometry</a:t>
            </a:r>
            <a:endParaRPr lang="fr-FR"/>
          </a:p>
          <a:p>
            <a:pPr>
              <a:defRPr/>
            </a:pPr>
            <a:endParaRPr lang="fr-FR"/>
          </a:p>
          <a:p>
            <a:pPr>
              <a:defRPr/>
            </a:pPr>
            <a:endParaRPr lang="fr-FR"/>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13</a:t>
            </a:fld>
            <a:endParaRPr lang="fr-FR"/>
          </a:p>
        </p:txBody>
      </p:sp>
    </p:spTree>
    <p:extLst>
      <p:ext uri="{BB962C8B-B14F-4D97-AF65-F5344CB8AC3E}">
        <p14:creationId xmlns:p14="http://schemas.microsoft.com/office/powerpoint/2010/main" val="3228454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Presentation:Paul</a:t>
            </a:r>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avoid </a:t>
            </a:r>
            <a:r>
              <a:rPr lang="en-US" err="1"/>
              <a:t>guassians</a:t>
            </a:r>
            <a:r>
              <a:rPr lang="en-US"/>
              <a:t> misplacement, we can regularize their position using a depth map obtained with a pretrained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From this we can add a term to our loss to force the gaussian to have a correct depth with respect to the camera, overall improving their placements.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observe that it indeed removes the </a:t>
            </a:r>
            <a:r>
              <a:rPr lang="en-US" err="1"/>
              <a:t>blackspecks</a:t>
            </a:r>
            <a:endParaRPr lang="en-US"/>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14</a:t>
            </a:fld>
            <a:endParaRPr lang="fr-FR"/>
          </a:p>
        </p:txBody>
      </p:sp>
    </p:spTree>
    <p:extLst>
      <p:ext uri="{BB962C8B-B14F-4D97-AF65-F5344CB8AC3E}">
        <p14:creationId xmlns:p14="http://schemas.microsoft.com/office/powerpoint/2010/main" val="1410992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a:t>
            </a:r>
            <a:r>
              <a:rPr lang="fr-FR" dirty="0"/>
              <a:t>: Pierrick</a:t>
            </a:r>
          </a:p>
          <a:p>
            <a:pPr>
              <a:defRPr/>
            </a:pPr>
            <a:r>
              <a:rPr lang="fr-FR" dirty="0"/>
              <a:t>As real-time </a:t>
            </a:r>
            <a:r>
              <a:rPr lang="fr-FR" dirty="0" err="1"/>
              <a:t>processing</a:t>
            </a:r>
            <a:r>
              <a:rPr lang="fr-FR" dirty="0"/>
              <a:t> </a:t>
            </a:r>
            <a:r>
              <a:rPr lang="fr-FR" err="1"/>
              <a:t>could</a:t>
            </a:r>
            <a:r>
              <a:rPr lang="fr-FR" dirty="0"/>
              <a:t> </a:t>
            </a:r>
            <a:r>
              <a:rPr lang="fr-FR" dirty="0" err="1"/>
              <a:t>be</a:t>
            </a:r>
            <a:r>
              <a:rPr lang="fr-FR" dirty="0"/>
              <a:t> </a:t>
            </a:r>
            <a:r>
              <a:rPr lang="fr-FR" dirty="0" err="1"/>
              <a:t>needed</a:t>
            </a:r>
            <a:r>
              <a:rPr lang="fr-FR" dirty="0"/>
              <a:t>  in situations </a:t>
            </a:r>
            <a:r>
              <a:rPr lang="fr-FR" dirty="0" err="1"/>
              <a:t>such</a:t>
            </a:r>
            <a:r>
              <a:rPr lang="fr-FR" dirty="0"/>
              <a:t> as mapping in </a:t>
            </a:r>
            <a:r>
              <a:rPr lang="fr-FR" dirty="0" err="1"/>
              <a:t>robotics</a:t>
            </a:r>
            <a:r>
              <a:rPr lang="fr-FR" dirty="0"/>
              <a:t>,  </a:t>
            </a:r>
            <a:r>
              <a:rPr lang="fr-FR" dirty="0" err="1"/>
              <a:t>we</a:t>
            </a:r>
            <a:r>
              <a:rPr lang="fr-FR" dirty="0"/>
              <a:t>  </a:t>
            </a:r>
            <a:r>
              <a:rPr lang="fr-FR" dirty="0" err="1"/>
              <a:t>looked</a:t>
            </a:r>
            <a:r>
              <a:rPr lang="fr-FR" dirty="0"/>
              <a:t> </a:t>
            </a:r>
            <a:r>
              <a:rPr lang="fr-FR" err="1"/>
              <a:t>where</a:t>
            </a:r>
            <a:r>
              <a:rPr lang="fr-FR" dirty="0"/>
              <a:t> </a:t>
            </a:r>
            <a:r>
              <a:rPr lang="fr-FR" dirty="0" err="1"/>
              <a:t>we</a:t>
            </a:r>
            <a:r>
              <a:rPr lang="fr-FR" dirty="0"/>
              <a:t> </a:t>
            </a:r>
            <a:r>
              <a:rPr lang="fr-FR" err="1"/>
              <a:t>could</a:t>
            </a:r>
            <a:r>
              <a:rPr lang="fr-FR" dirty="0"/>
              <a:t> </a:t>
            </a:r>
            <a:r>
              <a:rPr lang="fr-FR" dirty="0" err="1"/>
              <a:t>improve</a:t>
            </a:r>
            <a:r>
              <a:rPr lang="fr-FR" dirty="0"/>
              <a:t> the initial </a:t>
            </a:r>
            <a:r>
              <a:rPr lang="fr-FR" dirty="0" err="1"/>
              <a:t>baseline</a:t>
            </a:r>
            <a:r>
              <a:rPr lang="fr-FR" dirty="0"/>
              <a:t>. As the initial SFM solver </a:t>
            </a:r>
            <a:r>
              <a:rPr lang="fr-FR" dirty="0" err="1"/>
              <a:t>provided</a:t>
            </a:r>
            <a:r>
              <a:rPr lang="fr-FR" dirty="0"/>
              <a:t> slow but high </a:t>
            </a:r>
            <a:r>
              <a:rPr lang="fr-FR" dirty="0" err="1"/>
              <a:t>quality</a:t>
            </a:r>
            <a:r>
              <a:rPr lang="fr-FR" dirty="0"/>
              <a:t> </a:t>
            </a:r>
            <a:r>
              <a:rPr lang="fr-FR" err="1"/>
              <a:t>results</a:t>
            </a:r>
            <a:r>
              <a:rPr lang="fr-FR" dirty="0"/>
              <a:t>, </a:t>
            </a:r>
            <a:r>
              <a:rPr lang="en-US" dirty="0"/>
              <a:t>, we plugged a faster implementation, GLOMAP into the 3GS baseline.  As observed, we have  on average an 300% speedup and if someone is not interested in the background , </a:t>
            </a:r>
            <a:r>
              <a:rPr lang="en-US"/>
              <a:t>the faster GLOMAP</a:t>
            </a:r>
            <a:r>
              <a:rPr lang="en-US" dirty="0"/>
              <a:t> algorithm could be a viable option.</a:t>
            </a:r>
            <a:endParaRPr lang="en-US"/>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15</a:t>
            </a:fld>
            <a:endParaRPr lang="fr-FR"/>
          </a:p>
        </p:txBody>
      </p:sp>
    </p:spTree>
    <p:extLst>
      <p:ext uri="{BB962C8B-B14F-4D97-AF65-F5344CB8AC3E}">
        <p14:creationId xmlns:p14="http://schemas.microsoft.com/office/powerpoint/2010/main" val="1733281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a:t>
            </a:r>
            <a:r>
              <a:rPr lang="fr-FR" dirty="0"/>
              <a:t>: Conclusion </a:t>
            </a:r>
            <a:endParaRPr lang="fr-FR"/>
          </a:p>
          <a:p>
            <a:pPr>
              <a:defRPr/>
            </a:pPr>
            <a:endParaRPr lang="fr-FR"/>
          </a:p>
          <a:p>
            <a:pPr>
              <a:defRPr/>
            </a:pPr>
            <a:r>
              <a:rPr lang="fr-FR"/>
              <a:t>In </a:t>
            </a:r>
            <a:r>
              <a:rPr lang="fr-FR" err="1"/>
              <a:t>recent</a:t>
            </a:r>
            <a:r>
              <a:rPr lang="fr-FR"/>
              <a:t> </a:t>
            </a:r>
            <a:r>
              <a:rPr lang="fr-FR" err="1"/>
              <a:t>years</a:t>
            </a:r>
            <a:r>
              <a:rPr lang="fr-FR"/>
              <a:t>, </a:t>
            </a:r>
            <a:r>
              <a:rPr lang="fr-FR" b="1"/>
              <a:t>3D </a:t>
            </a:r>
            <a:r>
              <a:rPr lang="fr-FR" b="1" err="1"/>
              <a:t>Gaussian</a:t>
            </a:r>
            <a:r>
              <a:rPr lang="fr-FR" b="1"/>
              <a:t> </a:t>
            </a:r>
            <a:r>
              <a:rPr lang="fr-FR" b="1" err="1"/>
              <a:t>splatting</a:t>
            </a:r>
            <a:r>
              <a:rPr lang="fr-FR"/>
              <a:t> has </a:t>
            </a:r>
            <a:r>
              <a:rPr lang="fr-FR" err="1"/>
              <a:t>rapidly</a:t>
            </a:r>
            <a:r>
              <a:rPr lang="fr-FR"/>
              <a:t> </a:t>
            </a:r>
            <a:r>
              <a:rPr lang="fr-FR" err="1"/>
              <a:t>emerged</a:t>
            </a:r>
            <a:r>
              <a:rPr lang="fr-FR"/>
              <a:t> as a </a:t>
            </a:r>
            <a:r>
              <a:rPr lang="fr-FR" err="1"/>
              <a:t>groundbreaking</a:t>
            </a:r>
            <a:r>
              <a:rPr lang="fr-FR"/>
              <a:t> technique in the </a:t>
            </a:r>
            <a:r>
              <a:rPr lang="fr-FR" err="1"/>
              <a:t>field</a:t>
            </a:r>
            <a:r>
              <a:rPr lang="fr-FR"/>
              <a:t> of 3D reconstruction. The </a:t>
            </a:r>
            <a:r>
              <a:rPr lang="fr-FR" err="1"/>
              <a:t>method</a:t>
            </a:r>
            <a:r>
              <a:rPr lang="fr-FR"/>
              <a:t> has </a:t>
            </a:r>
            <a:r>
              <a:rPr lang="fr-FR" err="1"/>
              <a:t>gained</a:t>
            </a:r>
            <a:r>
              <a:rPr lang="fr-FR"/>
              <a:t> </a:t>
            </a:r>
            <a:r>
              <a:rPr lang="fr-FR" err="1"/>
              <a:t>so</a:t>
            </a:r>
            <a:r>
              <a:rPr lang="fr-FR"/>
              <a:t> </a:t>
            </a:r>
            <a:r>
              <a:rPr lang="fr-FR" err="1"/>
              <a:t>much</a:t>
            </a:r>
            <a:r>
              <a:rPr lang="fr-FR"/>
              <a:t> traction </a:t>
            </a:r>
            <a:r>
              <a:rPr lang="fr-FR" err="1"/>
              <a:t>that</a:t>
            </a:r>
            <a:r>
              <a:rPr lang="fr-FR"/>
              <a:t> </a:t>
            </a:r>
            <a:r>
              <a:rPr lang="fr-FR" err="1"/>
              <a:t>there's</a:t>
            </a:r>
            <a:r>
              <a:rPr lang="fr-FR"/>
              <a:t> </a:t>
            </a:r>
            <a:r>
              <a:rPr lang="fr-FR" err="1"/>
              <a:t>nearly</a:t>
            </a:r>
            <a:r>
              <a:rPr lang="fr-FR"/>
              <a:t> a new </a:t>
            </a:r>
            <a:r>
              <a:rPr lang="fr-FR" err="1"/>
              <a:t>paper</a:t>
            </a:r>
            <a:r>
              <a:rPr lang="fr-FR"/>
              <a:t> </a:t>
            </a:r>
            <a:r>
              <a:rPr lang="fr-FR" err="1"/>
              <a:t>published</a:t>
            </a:r>
            <a:r>
              <a:rPr lang="fr-FR"/>
              <a:t> on </a:t>
            </a:r>
            <a:r>
              <a:rPr lang="fr-FR" err="1"/>
              <a:t>it</a:t>
            </a:r>
            <a:r>
              <a:rPr lang="fr-FR"/>
              <a:t> </a:t>
            </a:r>
            <a:r>
              <a:rPr lang="fr-FR" err="1"/>
              <a:t>every</a:t>
            </a:r>
            <a:r>
              <a:rPr lang="fr-FR"/>
              <a:t> </a:t>
            </a:r>
            <a:r>
              <a:rPr lang="fr-FR" err="1"/>
              <a:t>day</a:t>
            </a:r>
            <a:r>
              <a:rPr lang="fr-FR"/>
              <a:t>. This highlights how </a:t>
            </a:r>
            <a:r>
              <a:rPr lang="fr-FR" err="1"/>
              <a:t>quickly</a:t>
            </a:r>
            <a:r>
              <a:rPr lang="fr-FR"/>
              <a:t> the </a:t>
            </a:r>
            <a:r>
              <a:rPr lang="fr-FR" err="1"/>
              <a:t>field</a:t>
            </a:r>
            <a:r>
              <a:rPr lang="fr-FR"/>
              <a:t> </a:t>
            </a:r>
            <a:r>
              <a:rPr lang="fr-FR" err="1"/>
              <a:t>is</a:t>
            </a:r>
            <a:r>
              <a:rPr lang="fr-FR"/>
              <a:t> </a:t>
            </a:r>
            <a:r>
              <a:rPr lang="fr-FR" err="1"/>
              <a:t>advancing</a:t>
            </a:r>
            <a:r>
              <a:rPr lang="fr-FR"/>
              <a:t> and how </a:t>
            </a:r>
            <a:r>
              <a:rPr lang="fr-FR" err="1"/>
              <a:t>much</a:t>
            </a:r>
            <a:r>
              <a:rPr lang="fr-FR"/>
              <a:t> </a:t>
            </a:r>
            <a:r>
              <a:rPr lang="fr-FR" err="1"/>
              <a:t>potential</a:t>
            </a:r>
            <a:r>
              <a:rPr lang="fr-FR"/>
              <a:t> </a:t>
            </a:r>
            <a:r>
              <a:rPr lang="fr-FR" err="1"/>
              <a:t>it</a:t>
            </a:r>
            <a:r>
              <a:rPr lang="fr-FR"/>
              <a:t> </a:t>
            </a:r>
            <a:r>
              <a:rPr lang="fr-FR" err="1"/>
              <a:t>holds</a:t>
            </a:r>
            <a:r>
              <a:rPr lang="fr-FR"/>
              <a:t>.</a:t>
            </a:r>
          </a:p>
          <a:p>
            <a:pPr>
              <a:defRPr/>
            </a:pPr>
            <a:r>
              <a:rPr lang="fr-FR"/>
              <a:t>Our </a:t>
            </a:r>
            <a:r>
              <a:rPr lang="fr-FR" err="1"/>
              <a:t>work</a:t>
            </a:r>
            <a:r>
              <a:rPr lang="fr-FR"/>
              <a:t> in </a:t>
            </a:r>
            <a:r>
              <a:rPr lang="fr-FR" err="1"/>
              <a:t>this</a:t>
            </a:r>
            <a:r>
              <a:rPr lang="fr-FR"/>
              <a:t> area has </a:t>
            </a:r>
            <a:r>
              <a:rPr lang="fr-FR" err="1"/>
              <a:t>focused</a:t>
            </a:r>
            <a:r>
              <a:rPr lang="fr-FR"/>
              <a:t> on </a:t>
            </a:r>
            <a:r>
              <a:rPr lang="fr-FR" err="1"/>
              <a:t>identifying</a:t>
            </a:r>
            <a:r>
              <a:rPr lang="fr-FR"/>
              <a:t> </a:t>
            </a:r>
            <a:r>
              <a:rPr lang="fr-FR" err="1"/>
              <a:t>some</a:t>
            </a:r>
            <a:r>
              <a:rPr lang="fr-FR"/>
              <a:t> of the key </a:t>
            </a:r>
            <a:r>
              <a:rPr lang="fr-FR" b="1"/>
              <a:t>limitations</a:t>
            </a:r>
            <a:r>
              <a:rPr lang="fr-FR"/>
              <a:t> of the </a:t>
            </a:r>
            <a:r>
              <a:rPr lang="fr-FR" err="1"/>
              <a:t>current</a:t>
            </a:r>
            <a:r>
              <a:rPr lang="fr-FR"/>
              <a:t> techniques as </a:t>
            </a:r>
            <a:r>
              <a:rPr lang="fr-FR" err="1"/>
              <a:t>seen</a:t>
            </a:r>
            <a:r>
              <a:rPr lang="fr-FR"/>
              <a:t> in the table. </a:t>
            </a:r>
            <a:r>
              <a:rPr lang="fr-FR" err="1"/>
              <a:t>Alongside</a:t>
            </a:r>
            <a:r>
              <a:rPr lang="fr-FR"/>
              <a:t> </a:t>
            </a:r>
            <a:r>
              <a:rPr lang="fr-FR" err="1"/>
              <a:t>this</a:t>
            </a:r>
            <a:r>
              <a:rPr lang="fr-FR"/>
              <a:t>, </a:t>
            </a:r>
            <a:r>
              <a:rPr lang="fr-FR" err="1"/>
              <a:t>we've</a:t>
            </a:r>
            <a:r>
              <a:rPr lang="fr-FR"/>
              <a:t> </a:t>
            </a:r>
            <a:r>
              <a:rPr lang="fr-FR" err="1"/>
              <a:t>proposed</a:t>
            </a:r>
            <a:r>
              <a:rPr lang="fr-FR"/>
              <a:t> </a:t>
            </a:r>
            <a:r>
              <a:rPr lang="fr-FR" err="1"/>
              <a:t>several</a:t>
            </a:r>
            <a:r>
              <a:rPr lang="fr-FR"/>
              <a:t> </a:t>
            </a:r>
            <a:r>
              <a:rPr lang="fr-FR" b="1"/>
              <a:t>extensions</a:t>
            </a:r>
            <a:r>
              <a:rPr lang="fr-FR"/>
              <a:t> </a:t>
            </a:r>
            <a:r>
              <a:rPr lang="fr-FR" err="1"/>
              <a:t>that</a:t>
            </a:r>
            <a:r>
              <a:rPr lang="fr-FR"/>
              <a:t> </a:t>
            </a:r>
            <a:r>
              <a:rPr lang="fr-FR" err="1"/>
              <a:t>could</a:t>
            </a:r>
            <a:r>
              <a:rPr lang="fr-FR"/>
              <a:t> help </a:t>
            </a:r>
            <a:r>
              <a:rPr lang="fr-FR" err="1"/>
              <a:t>address</a:t>
            </a:r>
            <a:r>
              <a:rPr lang="fr-FR"/>
              <a:t> </a:t>
            </a:r>
            <a:r>
              <a:rPr lang="fr-FR" err="1"/>
              <a:t>these</a:t>
            </a:r>
            <a:r>
              <a:rPr lang="fr-FR"/>
              <a:t> challenges and push the </a:t>
            </a:r>
            <a:r>
              <a:rPr lang="fr-FR" err="1"/>
              <a:t>field</a:t>
            </a:r>
            <a:r>
              <a:rPr lang="fr-FR"/>
              <a:t> </a:t>
            </a:r>
            <a:r>
              <a:rPr lang="fr-FR" err="1"/>
              <a:t>forward</a:t>
            </a:r>
            <a:r>
              <a:rPr lang="fr-FR"/>
              <a:t>.</a:t>
            </a:r>
          </a:p>
          <a:p>
            <a:pPr>
              <a:defRPr/>
            </a:pPr>
            <a:r>
              <a:rPr lang="fr-FR" err="1"/>
              <a:t>Looking</a:t>
            </a:r>
            <a:r>
              <a:rPr lang="fr-FR"/>
              <a:t> </a:t>
            </a:r>
            <a:r>
              <a:rPr lang="fr-FR" err="1"/>
              <a:t>ahead</a:t>
            </a:r>
            <a:r>
              <a:rPr lang="fr-FR"/>
              <a:t>, </a:t>
            </a:r>
            <a:r>
              <a:rPr lang="fr-FR" err="1"/>
              <a:t>there</a:t>
            </a:r>
            <a:r>
              <a:rPr lang="fr-FR"/>
              <a:t> are </a:t>
            </a:r>
            <a:r>
              <a:rPr lang="fr-FR" err="1"/>
              <a:t>exciting</a:t>
            </a:r>
            <a:r>
              <a:rPr lang="fr-FR"/>
              <a:t> </a:t>
            </a:r>
            <a:r>
              <a:rPr lang="fr-FR" err="1"/>
              <a:t>possibilities</a:t>
            </a:r>
            <a:r>
              <a:rPr lang="fr-FR"/>
              <a:t>. One </a:t>
            </a:r>
            <a:r>
              <a:rPr lang="fr-FR" err="1"/>
              <a:t>promising</a:t>
            </a:r>
            <a:r>
              <a:rPr lang="fr-FR"/>
              <a:t> direction </a:t>
            </a:r>
            <a:r>
              <a:rPr lang="fr-FR" err="1"/>
              <a:t>is</a:t>
            </a:r>
            <a:r>
              <a:rPr lang="fr-FR"/>
              <a:t> the </a:t>
            </a:r>
            <a:r>
              <a:rPr lang="fr-FR" b="1" err="1"/>
              <a:t>mesh</a:t>
            </a:r>
            <a:r>
              <a:rPr lang="fr-FR" b="1"/>
              <a:t> reconstruction</a:t>
            </a:r>
            <a:r>
              <a:rPr lang="fr-FR"/>
              <a:t> </a:t>
            </a:r>
            <a:r>
              <a:rPr lang="fr-FR" err="1"/>
              <a:t>approach</a:t>
            </a:r>
            <a:r>
              <a:rPr lang="fr-FR"/>
              <a:t>, </a:t>
            </a:r>
            <a:r>
              <a:rPr lang="fr-FR" err="1"/>
              <a:t>which</a:t>
            </a:r>
            <a:r>
              <a:rPr lang="fr-FR"/>
              <a:t> </a:t>
            </a:r>
            <a:r>
              <a:rPr lang="fr-FR" err="1"/>
              <a:t>could</a:t>
            </a:r>
            <a:r>
              <a:rPr lang="fr-FR"/>
              <a:t> help </a:t>
            </a:r>
            <a:r>
              <a:rPr lang="fr-FR" err="1"/>
              <a:t>create</a:t>
            </a:r>
            <a:r>
              <a:rPr lang="fr-FR"/>
              <a:t> more </a:t>
            </a:r>
            <a:r>
              <a:rPr lang="fr-FR" err="1"/>
              <a:t>robust</a:t>
            </a:r>
            <a:r>
              <a:rPr lang="fr-FR"/>
              <a:t> and </a:t>
            </a:r>
            <a:r>
              <a:rPr lang="fr-FR" err="1"/>
              <a:t>detailed</a:t>
            </a:r>
            <a:r>
              <a:rPr lang="fr-FR"/>
              <a:t> 3D </a:t>
            </a:r>
            <a:r>
              <a:rPr lang="fr-FR" err="1"/>
              <a:t>models</a:t>
            </a:r>
            <a:r>
              <a:rPr lang="fr-FR"/>
              <a:t>. </a:t>
            </a:r>
            <a:r>
              <a:rPr lang="fr-FR" err="1"/>
              <a:t>Additionally</a:t>
            </a:r>
            <a:r>
              <a:rPr lang="fr-FR"/>
              <a:t>, </a:t>
            </a:r>
            <a:r>
              <a:rPr lang="fr-FR" err="1"/>
              <a:t>we’re</a:t>
            </a:r>
            <a:r>
              <a:rPr lang="fr-FR"/>
              <a:t> </a:t>
            </a:r>
            <a:r>
              <a:rPr lang="fr-FR" err="1"/>
              <a:t>interested</a:t>
            </a:r>
            <a:r>
              <a:rPr lang="fr-FR"/>
              <a:t> in </a:t>
            </a:r>
            <a:r>
              <a:rPr lang="fr-FR" err="1"/>
              <a:t>exploring</a:t>
            </a:r>
            <a:r>
              <a:rPr lang="fr-FR"/>
              <a:t> </a:t>
            </a:r>
            <a:r>
              <a:rPr lang="fr-FR" b="1"/>
              <a:t>temporal </a:t>
            </a:r>
            <a:r>
              <a:rPr lang="fr-FR" b="1" err="1"/>
              <a:t>Gaussians</a:t>
            </a:r>
            <a:r>
              <a:rPr lang="fr-FR"/>
              <a:t>, </a:t>
            </a:r>
            <a:r>
              <a:rPr lang="fr-FR" err="1"/>
              <a:t>which</a:t>
            </a:r>
            <a:r>
              <a:rPr lang="fr-FR"/>
              <a:t> </a:t>
            </a:r>
            <a:r>
              <a:rPr lang="fr-FR" err="1"/>
              <a:t>would</a:t>
            </a:r>
            <a:r>
              <a:rPr lang="fr-FR"/>
              <a:t> </a:t>
            </a:r>
            <a:r>
              <a:rPr lang="fr-FR" err="1"/>
              <a:t>allow</a:t>
            </a:r>
            <a:r>
              <a:rPr lang="fr-FR"/>
              <a:t> us to </a:t>
            </a:r>
            <a:r>
              <a:rPr lang="fr-FR" err="1"/>
              <a:t>better</a:t>
            </a:r>
            <a:r>
              <a:rPr lang="fr-FR"/>
              <a:t> capture </a:t>
            </a:r>
            <a:r>
              <a:rPr lang="fr-FR" err="1"/>
              <a:t>dynamic</a:t>
            </a:r>
            <a:r>
              <a:rPr lang="fr-FR"/>
              <a:t> </a:t>
            </a:r>
            <a:r>
              <a:rPr lang="fr-FR" err="1"/>
              <a:t>scenes</a:t>
            </a:r>
            <a:r>
              <a:rPr lang="fr-FR"/>
              <a:t> and motion over time.</a:t>
            </a:r>
          </a:p>
          <a:p>
            <a:pPr>
              <a:defRPr/>
            </a:pPr>
            <a:endParaRPr lang="fr-FR"/>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16</a:t>
            </a:fld>
            <a:endParaRPr lang="fr-FR"/>
          </a:p>
        </p:txBody>
      </p:sp>
    </p:spTree>
    <p:extLst>
      <p:ext uri="{BB962C8B-B14F-4D97-AF65-F5344CB8AC3E}">
        <p14:creationId xmlns:p14="http://schemas.microsoft.com/office/powerpoint/2010/main" val="1721314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17</a:t>
            </a:fld>
            <a:endParaRPr lang="fr-FR"/>
          </a:p>
        </p:txBody>
      </p:sp>
    </p:spTree>
    <p:extLst>
      <p:ext uri="{BB962C8B-B14F-4D97-AF65-F5344CB8AC3E}">
        <p14:creationId xmlns:p14="http://schemas.microsoft.com/office/powerpoint/2010/main" val="10316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err="1"/>
              <a:t>Presentation:Paul</a:t>
            </a:r>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avoid </a:t>
            </a:r>
            <a:r>
              <a:rPr lang="en-US" err="1"/>
              <a:t>guassians</a:t>
            </a:r>
            <a:r>
              <a:rPr lang="en-US"/>
              <a:t> misplacement, we can regularize their position using a depth map obtained with a pretrained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From this we can add a term to our loss to force the gaussian to have a correct depth with respect to the camera, overall improving their placements.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observe that it indeed removes the </a:t>
            </a:r>
            <a:r>
              <a:rPr lang="en-US" err="1"/>
              <a:t>blackspecks</a:t>
            </a:r>
            <a:endParaRPr lang="en-US"/>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20</a:t>
            </a:fld>
            <a:endParaRPr lang="fr-FR"/>
          </a:p>
        </p:txBody>
      </p:sp>
    </p:spTree>
    <p:extLst>
      <p:ext uri="{BB962C8B-B14F-4D97-AF65-F5344CB8AC3E}">
        <p14:creationId xmlns:p14="http://schemas.microsoft.com/office/powerpoint/2010/main" val="1091025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86174-8CE1-C9F7-1194-17CA8E684F2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9DF54EF-EDE9-2B28-708C-5BB605D799F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03090D6-6912-DD07-8413-5A8A20DC8FB5}"/>
              </a:ext>
            </a:extLst>
          </p:cNvPr>
          <p:cNvSpPr>
            <a:spLocks noGrp="1"/>
          </p:cNvSpPr>
          <p:nvPr>
            <p:ph type="body" idx="1"/>
          </p:nvPr>
        </p:nvSpPr>
        <p:spPr/>
        <p:txBody>
          <a:bodyPr/>
          <a:lstStyle/>
          <a:p>
            <a:r>
              <a:rPr lang="fr-FR" dirty="0" err="1"/>
              <a:t>Presentation:Pierrick</a:t>
            </a:r>
            <a:endParaRPr lang="fr-FR" dirty="0"/>
          </a:p>
          <a:p>
            <a:pPr marL="0" indent="0">
              <a:buFontTx/>
              <a:buNone/>
            </a:pPr>
            <a:r>
              <a:rPr lang="fr-FR" dirty="0"/>
              <a:t>It has </a:t>
            </a:r>
            <a:r>
              <a:rPr lang="fr-FR" dirty="0" err="1"/>
              <a:t>several</a:t>
            </a:r>
            <a:r>
              <a:rPr lang="fr-FR" dirty="0"/>
              <a:t> applications. For </a:t>
            </a:r>
            <a:r>
              <a:rPr lang="fr-FR" dirty="0" err="1"/>
              <a:t>example</a:t>
            </a:r>
            <a:r>
              <a:rPr lang="fr-FR" dirty="0"/>
              <a:t> Virtual reality,  3D Building </a:t>
            </a:r>
            <a:r>
              <a:rPr lang="fr-FR" dirty="0" err="1"/>
              <a:t>Timelapse</a:t>
            </a:r>
            <a:r>
              <a:rPr lang="fr-FR" dirty="0"/>
              <a:t>. </a:t>
            </a:r>
          </a:p>
          <a:p>
            <a:pPr marL="0" indent="0">
              <a:buFontTx/>
              <a:buNone/>
            </a:pPr>
            <a:r>
              <a:rPr lang="fr-FR" dirty="0"/>
              <a:t>It could </a:t>
            </a:r>
            <a:r>
              <a:rPr lang="fr-FR" dirty="0" err="1"/>
              <a:t>even</a:t>
            </a:r>
            <a:r>
              <a:rPr lang="fr-FR" dirty="0"/>
              <a:t> </a:t>
            </a:r>
            <a:r>
              <a:rPr lang="fr-FR" dirty="0" err="1"/>
              <a:t>be</a:t>
            </a:r>
            <a:r>
              <a:rPr lang="fr-FR" dirty="0"/>
              <a:t> used  as part of a </a:t>
            </a:r>
            <a:r>
              <a:rPr lang="fr-FR" dirty="0" err="1"/>
              <a:t>bigger</a:t>
            </a:r>
            <a:r>
              <a:rPr lang="fr-FR" dirty="0"/>
              <a:t> pipeline to </a:t>
            </a:r>
            <a:r>
              <a:rPr lang="fr-FR" dirty="0" err="1"/>
              <a:t>replicate</a:t>
            </a:r>
            <a:r>
              <a:rPr lang="fr-FR" dirty="0"/>
              <a:t> </a:t>
            </a:r>
            <a:r>
              <a:rPr lang="fr-FR" dirty="0" err="1"/>
              <a:t>larger</a:t>
            </a:r>
            <a:r>
              <a:rPr lang="fr-FR" dirty="0"/>
              <a:t> model </a:t>
            </a:r>
            <a:r>
              <a:rPr lang="fr-FR" dirty="0" err="1"/>
              <a:t>such</a:t>
            </a:r>
            <a:r>
              <a:rPr lang="fr-FR" dirty="0"/>
              <a:t> as </a:t>
            </a:r>
            <a:r>
              <a:rPr lang="fr-FR" dirty="0" err="1"/>
              <a:t>Genie</a:t>
            </a:r>
            <a:r>
              <a:rPr lang="fr-FR" dirty="0"/>
              <a:t> 2 </a:t>
            </a:r>
          </a:p>
        </p:txBody>
      </p:sp>
      <p:sp>
        <p:nvSpPr>
          <p:cNvPr id="4" name="Espace réservé du numéro de diapositive 3">
            <a:extLst>
              <a:ext uri="{FF2B5EF4-FFF2-40B4-BE49-F238E27FC236}">
                <a16:creationId xmlns:a16="http://schemas.microsoft.com/office/drawing/2014/main" id="{82274403-8845-1264-0C3B-BB688C8F87BC}"/>
              </a:ext>
            </a:extLst>
          </p:cNvPr>
          <p:cNvSpPr>
            <a:spLocks noGrp="1"/>
          </p:cNvSpPr>
          <p:nvPr>
            <p:ph type="sldNum" sz="quarter" idx="5"/>
          </p:nvPr>
        </p:nvSpPr>
        <p:spPr/>
        <p:txBody>
          <a:bodyPr/>
          <a:lstStyle/>
          <a:p>
            <a:fld id="{2089F3BA-8225-455B-A5AF-723461A43642}" type="slidenum">
              <a:rPr lang="fr-FR" smtClean="0"/>
              <a:t>3</a:t>
            </a:fld>
            <a:endParaRPr lang="fr-FR"/>
          </a:p>
        </p:txBody>
      </p:sp>
    </p:spTree>
    <p:extLst>
      <p:ext uri="{BB962C8B-B14F-4D97-AF65-F5344CB8AC3E}">
        <p14:creationId xmlns:p14="http://schemas.microsoft.com/office/powerpoint/2010/main" val="170217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Presentation:Pierrick</a:t>
            </a:r>
            <a:endParaRPr lang="fr-FR" dirty="0"/>
          </a:p>
          <a:p>
            <a:endParaRPr lang="en-US" dirty="0"/>
          </a:p>
          <a:p>
            <a:r>
              <a:rPr lang="en-US" dirty="0"/>
              <a:t>Originally to solve this view synthesis problem, people used </a:t>
            </a:r>
            <a:r>
              <a:rPr lang="en-US" dirty="0" err="1"/>
              <a:t>NeRF</a:t>
            </a:r>
            <a:r>
              <a:rPr lang="en-US" dirty="0"/>
              <a:t>. </a:t>
            </a:r>
            <a:r>
              <a:rPr lang="en-US" dirty="0" err="1"/>
              <a:t>NeRF</a:t>
            </a:r>
            <a:r>
              <a:rPr lang="en-US" dirty="0"/>
              <a:t> is a Deep Learning network specifically tailored for it . </a:t>
            </a:r>
            <a:endParaRPr lang="fr-FR" dirty="0"/>
          </a:p>
          <a:p>
            <a:pPr marL="171450" indent="-171450">
              <a:lnSpc>
                <a:spcPct val="90000"/>
              </a:lnSpc>
              <a:spcBef>
                <a:spcPts val="1000"/>
              </a:spcBef>
              <a:buFont typeface="Arial"/>
              <a:buChar char="•"/>
            </a:pPr>
            <a:endParaRPr lang="en-US" dirty="0"/>
          </a:p>
          <a:p>
            <a:pPr>
              <a:lnSpc>
                <a:spcPct val="90000"/>
              </a:lnSpc>
              <a:spcBef>
                <a:spcPts val="1000"/>
              </a:spcBef>
            </a:pPr>
            <a:r>
              <a:rPr lang="en-US" dirty="0"/>
              <a:t>However, Training of </a:t>
            </a:r>
            <a:r>
              <a:rPr lang="en-US" dirty="0" err="1"/>
              <a:t>NeRF</a:t>
            </a:r>
            <a:r>
              <a:rPr lang="en-US" dirty="0"/>
              <a:t> could be slow ( around 1 or 2 days) </a:t>
            </a:r>
            <a:br>
              <a:rPr lang="en-US" dirty="0">
                <a:cs typeface="+mn-lt"/>
              </a:rPr>
            </a:br>
            <a:r>
              <a:rPr lang="en-US" dirty="0"/>
              <a:t>And another drawback is the  slow inference due to the DL nature and heavy sampling required in inference time to render the scene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Gaussian splatting addresses theses issue   by changing the building blocks of the algorithm, from Deep Learning to 3D Gaussians .</a:t>
            </a:r>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4</a:t>
            </a:fld>
            <a:endParaRPr lang="fr-FR"/>
          </a:p>
        </p:txBody>
      </p:sp>
    </p:spTree>
    <p:extLst>
      <p:ext uri="{BB962C8B-B14F-4D97-AF65-F5344CB8AC3E}">
        <p14:creationId xmlns:p14="http://schemas.microsoft.com/office/powerpoint/2010/main" val="829607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Presentation:Amruth</a:t>
            </a:r>
            <a:endParaRPr lang="fr-FR" dirty="0"/>
          </a:p>
          <a:p>
            <a:endParaRPr lang="fr-FR" dirty="0"/>
          </a:p>
          <a:p>
            <a:r>
              <a:rPr lang="fr-FR" dirty="0"/>
              <a:t>LETS </a:t>
            </a:r>
            <a:r>
              <a:rPr lang="fr-FR" err="1"/>
              <a:t>see</a:t>
            </a:r>
            <a:r>
              <a:rPr lang="fr-FR" dirty="0"/>
              <a:t> how </a:t>
            </a:r>
            <a:r>
              <a:rPr lang="fr-FR" dirty="0" err="1"/>
              <a:t>this</a:t>
            </a:r>
            <a:r>
              <a:rPr lang="fr-FR" dirty="0"/>
              <a:t> </a:t>
            </a:r>
            <a:r>
              <a:rPr lang="fr-FR" dirty="0" err="1"/>
              <a:t>is</a:t>
            </a:r>
            <a:r>
              <a:rPr lang="fr-FR" dirty="0"/>
              <a:t> </a:t>
            </a:r>
            <a:r>
              <a:rPr lang="fr-FR" dirty="0" err="1"/>
              <a:t>done</a:t>
            </a:r>
            <a:r>
              <a:rPr lang="fr-FR" dirty="0"/>
              <a:t> by </a:t>
            </a:r>
            <a:r>
              <a:rPr lang="fr-FR" err="1"/>
              <a:t>looking</a:t>
            </a:r>
            <a:r>
              <a:rPr lang="fr-FR" dirty="0"/>
              <a:t> at the </a:t>
            </a:r>
            <a:r>
              <a:rPr lang="fr-FR" dirty="0" err="1"/>
              <a:t>method</a:t>
            </a:r>
            <a:r>
              <a:rPr lang="fr-FR" dirty="0"/>
              <a:t> of the </a:t>
            </a:r>
            <a:r>
              <a:rPr lang="fr-FR" err="1"/>
              <a:t>paper</a:t>
            </a:r>
            <a:r>
              <a:rPr lang="fr-FR" dirty="0"/>
              <a:t>.</a:t>
            </a:r>
            <a:r>
              <a:rPr lang="fr-FR"/>
              <a:t> A </a:t>
            </a:r>
            <a:r>
              <a:rPr lang="fr-FR" err="1"/>
              <a:t>general</a:t>
            </a:r>
            <a:r>
              <a:rPr lang="fr-FR"/>
              <a:t> </a:t>
            </a:r>
            <a:r>
              <a:rPr lang="fr-FR" err="1"/>
              <a:t>overview</a:t>
            </a:r>
            <a:r>
              <a:rPr lang="fr-FR"/>
              <a:t> </a:t>
            </a:r>
            <a:r>
              <a:rPr lang="fr-FR" err="1"/>
              <a:t>is</a:t>
            </a:r>
            <a:r>
              <a:rPr lang="fr-FR"/>
              <a:t> as </a:t>
            </a:r>
            <a:r>
              <a:rPr lang="fr-FR" err="1"/>
              <a:t>follows</a:t>
            </a:r>
            <a:r>
              <a:rPr lang="fr-FR"/>
              <a:t> </a:t>
            </a:r>
            <a:r>
              <a:rPr lang="fr-FR" err="1"/>
              <a:t>where</a:t>
            </a:r>
            <a:r>
              <a:rPr lang="fr-FR"/>
              <a:t> </a:t>
            </a:r>
            <a:r>
              <a:rPr lang="fr-FR" err="1"/>
              <a:t>we</a:t>
            </a:r>
            <a:r>
              <a:rPr lang="fr-FR"/>
              <a:t> </a:t>
            </a:r>
            <a:r>
              <a:rPr lang="fr-FR" err="1"/>
              <a:t>will</a:t>
            </a:r>
            <a:r>
              <a:rPr lang="fr-FR"/>
              <a:t> look first at the </a:t>
            </a:r>
            <a:r>
              <a:rPr lang="fr-FR" err="1"/>
              <a:t>Strucutre</a:t>
            </a:r>
            <a:r>
              <a:rPr lang="fr-FR"/>
              <a:t> </a:t>
            </a:r>
            <a:r>
              <a:rPr lang="fr-FR" err="1"/>
              <a:t>From</a:t>
            </a:r>
            <a:r>
              <a:rPr lang="fr-FR"/>
              <a:t> Motion to </a:t>
            </a:r>
            <a:r>
              <a:rPr lang="fr-FR" err="1"/>
              <a:t>get</a:t>
            </a:r>
            <a:r>
              <a:rPr lang="fr-FR"/>
              <a:t> 3D </a:t>
            </a:r>
            <a:r>
              <a:rPr lang="fr-FR" err="1"/>
              <a:t>Guassians</a:t>
            </a:r>
            <a:r>
              <a:rPr lang="fr-FR"/>
              <a:t> </a:t>
            </a:r>
            <a:r>
              <a:rPr lang="fr-FR" err="1"/>
              <a:t>after</a:t>
            </a:r>
            <a:r>
              <a:rPr lang="fr-FR"/>
              <a:t> </a:t>
            </a:r>
            <a:r>
              <a:rPr lang="fr-FR" err="1"/>
              <a:t>which</a:t>
            </a:r>
            <a:r>
              <a:rPr lang="fr-FR"/>
              <a:t> </a:t>
            </a:r>
            <a:r>
              <a:rPr lang="fr-FR" err="1"/>
              <a:t>we</a:t>
            </a:r>
            <a:r>
              <a:rPr lang="fr-FR"/>
              <a:t> </a:t>
            </a:r>
            <a:r>
              <a:rPr lang="fr-FR" err="1"/>
              <a:t>will</a:t>
            </a:r>
            <a:r>
              <a:rPr lang="fr-FR"/>
              <a:t> talk about rendering and </a:t>
            </a:r>
            <a:r>
              <a:rPr lang="fr-FR" err="1"/>
              <a:t>optimization</a:t>
            </a:r>
            <a:r>
              <a:rPr lang="fr-FR"/>
              <a:t> techniques </a:t>
            </a:r>
            <a:r>
              <a:rPr lang="fr-FR" err="1"/>
              <a:t>employed</a:t>
            </a:r>
            <a:r>
              <a:rPr lang="fr-FR"/>
              <a:t> by the </a:t>
            </a:r>
            <a:r>
              <a:rPr lang="fr-FR" err="1"/>
              <a:t>authors</a:t>
            </a:r>
            <a:r>
              <a:rPr lang="fr-FR"/>
              <a:t>.</a:t>
            </a:r>
          </a:p>
          <a:p>
            <a:r>
              <a:rPr lang="fr-FR"/>
              <a:t>LETS </a:t>
            </a:r>
            <a:r>
              <a:rPr lang="fr-FR" err="1"/>
              <a:t>begin</a:t>
            </a:r>
            <a:r>
              <a:rPr lang="fr-FR"/>
              <a:t> </a:t>
            </a:r>
            <a:r>
              <a:rPr lang="fr-FR" err="1"/>
              <a:t>with</a:t>
            </a:r>
            <a:r>
              <a:rPr lang="fr-FR"/>
              <a:t> the initalization.</a:t>
            </a:r>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5</a:t>
            </a:fld>
            <a:endParaRPr lang="fr-FR"/>
          </a:p>
        </p:txBody>
      </p:sp>
    </p:spTree>
    <p:extLst>
      <p:ext uri="{BB962C8B-B14F-4D97-AF65-F5344CB8AC3E}">
        <p14:creationId xmlns:p14="http://schemas.microsoft.com/office/powerpoint/2010/main" val="147093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Presentation:Amruth</a:t>
            </a:r>
            <a:endParaRPr lang="en-US" dirty="0"/>
          </a:p>
          <a:p>
            <a:r>
              <a:rPr lang="en-US" dirty="0"/>
              <a:t>Imagine you have a set of 2D images of an object or scene.  You can sort of imagine these images as a snapshot of the 3d environment as seen in this image.  The first step is to take these images and process them using </a:t>
            </a:r>
            <a:r>
              <a:rPr lang="en-US" b="1" dirty="0"/>
              <a:t>Structure from Motion</a:t>
            </a:r>
            <a:r>
              <a:rPr lang="en-US" dirty="0"/>
              <a:t>. SFM is a technique that analyzes multiple images from different angles and reconstructs the 3D geometry of the scene. What you end up with are sets of </a:t>
            </a:r>
            <a:r>
              <a:rPr lang="en-US" b="1" dirty="0"/>
              <a:t>3D points</a:t>
            </a:r>
            <a:r>
              <a:rPr lang="en-US" dirty="0"/>
              <a:t> that represent key features of the scene, like corners, edges, and other visual landmarks.</a:t>
            </a:r>
            <a:endParaRPr lang="fr-FR" dirty="0"/>
          </a:p>
          <a:p>
            <a:r>
              <a:rPr lang="en-US" dirty="0"/>
              <a:t>Next, we can take these 3D points and initialize 3D Gaussians.</a:t>
            </a:r>
            <a:endParaRPr lang="fr-FR" dirty="0"/>
          </a:p>
          <a:p>
            <a:endParaRPr lang="en-US" dirty="0">
              <a:latin typeface="Calibri"/>
              <a:ea typeface="Calibri"/>
              <a:cs typeface="Calibri"/>
            </a:endParaRPr>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6</a:t>
            </a:fld>
            <a:endParaRPr lang="fr-FR"/>
          </a:p>
        </p:txBody>
      </p:sp>
    </p:spTree>
    <p:extLst>
      <p:ext uri="{BB962C8B-B14F-4D97-AF65-F5344CB8AC3E}">
        <p14:creationId xmlns:p14="http://schemas.microsoft.com/office/powerpoint/2010/main" val="3856263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Presentation</a:t>
            </a:r>
            <a:r>
              <a:rPr lang="fr-FR" dirty="0"/>
              <a:t>: Pierrick</a:t>
            </a:r>
          </a:p>
          <a:p>
            <a:r>
              <a:rPr lang="fr-FR" dirty="0">
                <a:latin typeface="Aptos"/>
                <a:ea typeface="Calibri"/>
                <a:cs typeface="Calibri"/>
              </a:rPr>
              <a:t>The main building blocks of the </a:t>
            </a:r>
            <a:r>
              <a:rPr lang="fr-FR" dirty="0" err="1">
                <a:latin typeface="Aptos"/>
                <a:ea typeface="Calibri"/>
                <a:cs typeface="Calibri"/>
              </a:rPr>
              <a:t>paper</a:t>
            </a:r>
            <a:r>
              <a:rPr lang="fr-FR" dirty="0">
                <a:latin typeface="Aptos"/>
                <a:ea typeface="Calibri"/>
                <a:cs typeface="Calibri"/>
              </a:rPr>
              <a:t> </a:t>
            </a:r>
            <a:r>
              <a:rPr lang="fr-FR" dirty="0" err="1">
                <a:latin typeface="Aptos"/>
                <a:ea typeface="Calibri"/>
                <a:cs typeface="Calibri"/>
              </a:rPr>
              <a:t>is</a:t>
            </a:r>
            <a:r>
              <a:rPr lang="fr-FR" dirty="0">
                <a:latin typeface="Aptos"/>
                <a:ea typeface="Calibri"/>
                <a:cs typeface="Calibri"/>
              </a:rPr>
              <a:t> 3D </a:t>
            </a:r>
            <a:r>
              <a:rPr lang="fr-FR" dirty="0" err="1">
                <a:latin typeface="Aptos"/>
                <a:ea typeface="Calibri"/>
                <a:cs typeface="Calibri"/>
              </a:rPr>
              <a:t>Gaussian</a:t>
            </a:r>
            <a:r>
              <a:rPr lang="fr-FR" dirty="0">
                <a:latin typeface="Aptos"/>
                <a:ea typeface="Calibri"/>
                <a:cs typeface="Calibri"/>
              </a:rPr>
              <a:t>. </a:t>
            </a:r>
            <a:r>
              <a:rPr lang="fr-FR" dirty="0" err="1">
                <a:latin typeface="Aptos"/>
                <a:ea typeface="Calibri"/>
                <a:cs typeface="Calibri"/>
              </a:rPr>
              <a:t>Those</a:t>
            </a:r>
            <a:r>
              <a:rPr lang="fr-FR" dirty="0">
                <a:latin typeface="Aptos"/>
                <a:ea typeface="Calibri"/>
                <a:cs typeface="Calibri"/>
              </a:rPr>
              <a:t> </a:t>
            </a:r>
            <a:r>
              <a:rPr lang="fr-FR" dirty="0" err="1">
                <a:latin typeface="Aptos"/>
                <a:ea typeface="Calibri"/>
                <a:cs typeface="Calibri"/>
              </a:rPr>
              <a:t>Gaussian</a:t>
            </a:r>
            <a:r>
              <a:rPr lang="fr-FR" dirty="0">
                <a:latin typeface="Aptos"/>
                <a:ea typeface="Calibri"/>
                <a:cs typeface="Calibri"/>
              </a:rPr>
              <a:t> are </a:t>
            </a:r>
            <a:r>
              <a:rPr lang="fr-FR" dirty="0" err="1">
                <a:latin typeface="Aptos"/>
                <a:ea typeface="Calibri"/>
                <a:cs typeface="Calibri"/>
              </a:rPr>
              <a:t>represented</a:t>
            </a:r>
            <a:r>
              <a:rPr lang="fr-FR" dirty="0">
                <a:latin typeface="Aptos"/>
                <a:ea typeface="Calibri"/>
                <a:cs typeface="Calibri"/>
              </a:rPr>
              <a:t> with </a:t>
            </a:r>
            <a:r>
              <a:rPr lang="fr-FR" dirty="0" err="1">
                <a:latin typeface="Aptos"/>
                <a:ea typeface="Calibri"/>
                <a:cs typeface="Calibri"/>
              </a:rPr>
              <a:t>several</a:t>
            </a:r>
            <a:r>
              <a:rPr lang="fr-FR" dirty="0">
                <a:latin typeface="Aptos"/>
                <a:ea typeface="Calibri"/>
                <a:cs typeface="Calibri"/>
              </a:rPr>
              <a:t> </a:t>
            </a:r>
            <a:r>
              <a:rPr lang="fr-FR" dirty="0" err="1">
                <a:latin typeface="Aptos"/>
                <a:ea typeface="Calibri"/>
                <a:cs typeface="Calibri"/>
              </a:rPr>
              <a:t>parameters</a:t>
            </a:r>
            <a:r>
              <a:rPr lang="fr-FR" dirty="0">
                <a:latin typeface="Aptos"/>
                <a:ea typeface="Calibri"/>
                <a:cs typeface="Calibri"/>
              </a:rPr>
              <a:t>:</a:t>
            </a:r>
          </a:p>
          <a:p>
            <a:r>
              <a:rPr lang="fr-FR" dirty="0">
                <a:latin typeface="Aptos"/>
                <a:ea typeface="Calibri"/>
                <a:cs typeface="Calibri"/>
              </a:rPr>
              <a:t>First, </a:t>
            </a:r>
            <a:r>
              <a:rPr lang="fr-FR" dirty="0" err="1">
                <a:latin typeface="Aptos"/>
                <a:ea typeface="Calibri"/>
                <a:cs typeface="Calibri"/>
              </a:rPr>
              <a:t>we</a:t>
            </a:r>
            <a:r>
              <a:rPr lang="fr-FR" dirty="0">
                <a:latin typeface="Aptos"/>
                <a:ea typeface="Calibri"/>
                <a:cs typeface="Calibri"/>
              </a:rPr>
              <a:t> have the </a:t>
            </a:r>
            <a:r>
              <a:rPr lang="fr-FR" dirty="0" err="1">
                <a:latin typeface="Aptos"/>
                <a:ea typeface="Calibri"/>
                <a:cs typeface="Calibri"/>
              </a:rPr>
              <a:t>usual</a:t>
            </a:r>
            <a:r>
              <a:rPr lang="fr-FR" dirty="0">
                <a:latin typeface="Aptos"/>
                <a:ea typeface="Calibri"/>
                <a:cs typeface="Calibri"/>
              </a:rPr>
              <a:t> 3D </a:t>
            </a:r>
            <a:r>
              <a:rPr lang="fr-FR" dirty="0" err="1">
                <a:latin typeface="Aptos"/>
                <a:ea typeface="Calibri"/>
                <a:cs typeface="Calibri"/>
              </a:rPr>
              <a:t>Gaussian</a:t>
            </a:r>
            <a:r>
              <a:rPr lang="fr-FR" dirty="0">
                <a:latin typeface="Aptos"/>
                <a:ea typeface="Calibri"/>
                <a:cs typeface="Calibri"/>
              </a:rPr>
              <a:t> </a:t>
            </a:r>
            <a:r>
              <a:rPr lang="fr-FR" dirty="0" err="1">
                <a:latin typeface="Aptos"/>
                <a:ea typeface="Calibri"/>
                <a:cs typeface="Calibri"/>
              </a:rPr>
              <a:t>Space</a:t>
            </a:r>
            <a:r>
              <a:rPr lang="fr-FR" dirty="0">
                <a:latin typeface="Aptos"/>
                <a:ea typeface="Calibri"/>
                <a:cs typeface="Calibri"/>
              </a:rPr>
              <a:t> </a:t>
            </a:r>
            <a:r>
              <a:rPr lang="fr-FR" dirty="0" err="1">
                <a:latin typeface="Aptos"/>
                <a:ea typeface="Calibri"/>
                <a:cs typeface="Calibri"/>
              </a:rPr>
              <a:t>parameters</a:t>
            </a:r>
            <a:r>
              <a:rPr lang="fr-FR" dirty="0">
                <a:latin typeface="Aptos"/>
                <a:ea typeface="Calibri"/>
                <a:cs typeface="Calibri"/>
              </a:rPr>
              <a:t>. </a:t>
            </a:r>
            <a:r>
              <a:rPr lang="fr-FR" dirty="0" err="1">
                <a:latin typeface="Aptos"/>
                <a:ea typeface="Calibri"/>
                <a:cs typeface="Calibri"/>
              </a:rPr>
              <a:t>We</a:t>
            </a:r>
            <a:r>
              <a:rPr lang="fr-FR" dirty="0">
                <a:latin typeface="Aptos"/>
                <a:ea typeface="Calibri"/>
                <a:cs typeface="Calibri"/>
              </a:rPr>
              <a:t> have  a mean, which </a:t>
            </a:r>
            <a:r>
              <a:rPr lang="fr-FR" dirty="0" err="1">
                <a:latin typeface="Aptos"/>
                <a:ea typeface="Calibri"/>
                <a:cs typeface="Calibri"/>
              </a:rPr>
              <a:t>is</a:t>
            </a:r>
            <a:r>
              <a:rPr lang="fr-FR" dirty="0">
                <a:latin typeface="Aptos"/>
                <a:ea typeface="Calibri"/>
                <a:cs typeface="Calibri"/>
              </a:rPr>
              <a:t> the 3D positions and a covariance matrix. </a:t>
            </a:r>
            <a:br>
              <a:rPr lang="fr-FR" dirty="0">
                <a:latin typeface="Aptos"/>
                <a:ea typeface="Calibri"/>
                <a:cs typeface="Calibri"/>
              </a:rPr>
            </a:br>
            <a:r>
              <a:rPr lang="fr-FR" dirty="0">
                <a:latin typeface="Aptos"/>
                <a:ea typeface="Calibri"/>
                <a:cs typeface="Calibri"/>
              </a:rPr>
              <a:t>As 3D </a:t>
            </a:r>
            <a:r>
              <a:rPr lang="fr-FR" dirty="0" err="1">
                <a:latin typeface="Aptos"/>
                <a:ea typeface="Calibri"/>
                <a:cs typeface="Calibri"/>
              </a:rPr>
              <a:t>Gaussians</a:t>
            </a:r>
            <a:r>
              <a:rPr lang="fr-FR" dirty="0">
                <a:latin typeface="Aptos"/>
                <a:ea typeface="Calibri"/>
                <a:cs typeface="Calibri"/>
              </a:rPr>
              <a:t> has to encode some notion of </a:t>
            </a:r>
            <a:r>
              <a:rPr lang="fr-FR" dirty="0" err="1">
                <a:latin typeface="Aptos"/>
                <a:ea typeface="Calibri"/>
                <a:cs typeface="Calibri"/>
              </a:rPr>
              <a:t>colors</a:t>
            </a:r>
            <a:r>
              <a:rPr lang="fr-FR" dirty="0">
                <a:latin typeface="Aptos"/>
                <a:ea typeface="Calibri"/>
                <a:cs typeface="Calibri"/>
              </a:rPr>
              <a:t>, </a:t>
            </a:r>
            <a:r>
              <a:rPr lang="fr-FR" dirty="0" err="1">
                <a:latin typeface="Aptos"/>
                <a:ea typeface="Calibri"/>
                <a:cs typeface="Calibri"/>
              </a:rPr>
              <a:t>we</a:t>
            </a:r>
            <a:r>
              <a:rPr lang="fr-FR" dirty="0">
                <a:latin typeface="Aptos"/>
                <a:ea typeface="Calibri"/>
                <a:cs typeface="Calibri"/>
              </a:rPr>
              <a:t> </a:t>
            </a:r>
            <a:r>
              <a:rPr lang="fr-FR" dirty="0" err="1">
                <a:latin typeface="Aptos"/>
                <a:ea typeface="Calibri"/>
                <a:cs typeface="Calibri"/>
              </a:rPr>
              <a:t>added</a:t>
            </a:r>
            <a:r>
              <a:rPr lang="fr-FR" dirty="0">
                <a:latin typeface="Aptos"/>
                <a:ea typeface="Calibri"/>
                <a:cs typeface="Calibri"/>
              </a:rPr>
              <a:t> 2 </a:t>
            </a:r>
            <a:r>
              <a:rPr lang="fr-FR" dirty="0" err="1">
                <a:latin typeface="Aptos"/>
                <a:ea typeface="Calibri"/>
                <a:cs typeface="Calibri"/>
              </a:rPr>
              <a:t>colors</a:t>
            </a:r>
            <a:r>
              <a:rPr lang="fr-FR" dirty="0">
                <a:latin typeface="Aptos"/>
                <a:ea typeface="Calibri"/>
                <a:cs typeface="Calibri"/>
              </a:rPr>
              <a:t> </a:t>
            </a:r>
            <a:r>
              <a:rPr lang="fr-FR" dirty="0" err="1">
                <a:latin typeface="Aptos"/>
                <a:ea typeface="Calibri"/>
                <a:cs typeface="Calibri"/>
              </a:rPr>
              <a:t>parameters</a:t>
            </a:r>
            <a:r>
              <a:rPr lang="fr-FR" dirty="0">
                <a:latin typeface="Aptos"/>
                <a:ea typeface="Calibri"/>
                <a:cs typeface="Calibri"/>
              </a:rPr>
              <a:t>.  </a:t>
            </a:r>
          </a:p>
          <a:p>
            <a:r>
              <a:rPr lang="fr-FR" dirty="0">
                <a:latin typeface="Aptos"/>
                <a:ea typeface="Calibri"/>
                <a:cs typeface="Calibri"/>
              </a:rPr>
              <a:t>First </a:t>
            </a:r>
            <a:r>
              <a:rPr lang="fr-FR" dirty="0" err="1">
                <a:latin typeface="Aptos"/>
                <a:ea typeface="Calibri"/>
                <a:cs typeface="Calibri"/>
              </a:rPr>
              <a:t>they</a:t>
            </a:r>
            <a:r>
              <a:rPr lang="fr-FR" dirty="0">
                <a:latin typeface="Aptos"/>
                <a:ea typeface="Calibri"/>
                <a:cs typeface="Calibri"/>
              </a:rPr>
              <a:t> </a:t>
            </a:r>
            <a:r>
              <a:rPr lang="fr-FR" dirty="0" err="1">
                <a:latin typeface="Aptos"/>
                <a:ea typeface="Calibri"/>
                <a:cs typeface="Calibri"/>
              </a:rPr>
              <a:t>encoded</a:t>
            </a:r>
            <a:r>
              <a:rPr lang="fr-FR" dirty="0">
                <a:latin typeface="Aptos"/>
                <a:ea typeface="Calibri"/>
                <a:cs typeface="Calibri"/>
              </a:rPr>
              <a:t>  </a:t>
            </a:r>
            <a:r>
              <a:rPr lang="fr-FR" dirty="0" err="1">
                <a:latin typeface="Aptos"/>
                <a:ea typeface="Calibri"/>
                <a:cs typeface="Calibri"/>
              </a:rPr>
              <a:t>Colors</a:t>
            </a:r>
            <a:r>
              <a:rPr lang="fr-FR" dirty="0">
                <a:latin typeface="Aptos"/>
                <a:ea typeface="Calibri"/>
                <a:cs typeface="Calibri"/>
              </a:rPr>
              <a:t> into 3D </a:t>
            </a:r>
            <a:r>
              <a:rPr lang="fr-FR" dirty="0" err="1">
                <a:latin typeface="Aptos"/>
                <a:ea typeface="Calibri"/>
                <a:cs typeface="Calibri"/>
              </a:rPr>
              <a:t>Gaussians</a:t>
            </a:r>
            <a:r>
              <a:rPr lang="fr-FR" dirty="0">
                <a:latin typeface="Aptos"/>
                <a:ea typeface="Calibri"/>
                <a:cs typeface="Calibri"/>
              </a:rPr>
              <a:t> with </a:t>
            </a:r>
            <a:r>
              <a:rPr lang="fr-FR" dirty="0" err="1">
                <a:latin typeface="Aptos"/>
                <a:ea typeface="Calibri"/>
                <a:cs typeface="Calibri"/>
              </a:rPr>
              <a:t>Spherical</a:t>
            </a:r>
            <a:r>
              <a:rPr lang="fr-FR" dirty="0">
                <a:latin typeface="Aptos"/>
                <a:ea typeface="Calibri"/>
                <a:cs typeface="Calibri"/>
              </a:rPr>
              <a:t> </a:t>
            </a:r>
            <a:r>
              <a:rPr lang="fr-FR" dirty="0" err="1">
                <a:latin typeface="Aptos"/>
                <a:ea typeface="Calibri"/>
                <a:cs typeface="Calibri"/>
              </a:rPr>
              <a:t>harmonics</a:t>
            </a:r>
            <a:r>
              <a:rPr lang="fr-FR" dirty="0">
                <a:latin typeface="Aptos"/>
                <a:ea typeface="Calibri"/>
                <a:cs typeface="Calibri"/>
              </a:rPr>
              <a:t>. It </a:t>
            </a:r>
            <a:r>
              <a:rPr lang="fr-FR" dirty="0" err="1">
                <a:latin typeface="Aptos"/>
                <a:ea typeface="Calibri"/>
                <a:cs typeface="Calibri"/>
              </a:rPr>
              <a:t>allow</a:t>
            </a:r>
            <a:r>
              <a:rPr lang="fr-FR" dirty="0">
                <a:latin typeface="Aptos"/>
                <a:ea typeface="Calibri"/>
                <a:cs typeface="Calibri"/>
              </a:rPr>
              <a:t> </a:t>
            </a:r>
            <a:r>
              <a:rPr lang="fr-FR" dirty="0" err="1">
                <a:latin typeface="Aptos"/>
                <a:ea typeface="Calibri"/>
                <a:cs typeface="Calibri"/>
              </a:rPr>
              <a:t>view-dependent</a:t>
            </a:r>
            <a:r>
              <a:rPr lang="fr-FR" dirty="0">
                <a:latin typeface="Aptos"/>
                <a:ea typeface="Calibri"/>
                <a:cs typeface="Calibri"/>
              </a:rPr>
              <a:t> </a:t>
            </a:r>
            <a:r>
              <a:rPr lang="fr-FR" dirty="0" err="1">
                <a:latin typeface="Aptos"/>
                <a:ea typeface="Calibri"/>
                <a:cs typeface="Calibri"/>
              </a:rPr>
              <a:t>colors</a:t>
            </a:r>
            <a:r>
              <a:rPr lang="fr-FR" dirty="0">
                <a:latin typeface="Aptos"/>
                <a:ea typeface="Calibri"/>
                <a:cs typeface="Calibri"/>
              </a:rPr>
              <a:t>.</a:t>
            </a:r>
          </a:p>
          <a:p>
            <a:r>
              <a:rPr lang="fr-FR" dirty="0" err="1">
                <a:latin typeface="Aptos"/>
                <a:ea typeface="Calibri"/>
                <a:cs typeface="Calibri"/>
              </a:rPr>
              <a:t>They</a:t>
            </a:r>
            <a:r>
              <a:rPr lang="fr-FR" dirty="0">
                <a:latin typeface="Aptos"/>
                <a:ea typeface="Calibri"/>
                <a:cs typeface="Calibri"/>
              </a:rPr>
              <a:t>  </a:t>
            </a:r>
            <a:r>
              <a:rPr lang="fr-FR" dirty="0" err="1">
                <a:latin typeface="Aptos"/>
                <a:ea typeface="Calibri"/>
                <a:cs typeface="Calibri"/>
              </a:rPr>
              <a:t>added</a:t>
            </a:r>
            <a:r>
              <a:rPr lang="fr-FR" dirty="0">
                <a:latin typeface="Aptos"/>
                <a:ea typeface="Calibri"/>
                <a:cs typeface="Calibri"/>
              </a:rPr>
              <a:t> as well </a:t>
            </a:r>
            <a:r>
              <a:rPr lang="fr-FR" dirty="0" err="1">
                <a:latin typeface="Aptos"/>
                <a:ea typeface="Calibri"/>
                <a:cs typeface="Calibri"/>
              </a:rPr>
              <a:t>opacity</a:t>
            </a:r>
            <a:r>
              <a:rPr lang="fr-FR" dirty="0">
                <a:latin typeface="Aptos"/>
                <a:ea typeface="Calibri"/>
                <a:cs typeface="Calibri"/>
              </a:rPr>
              <a:t> </a:t>
            </a:r>
            <a:r>
              <a:rPr lang="fr-FR" dirty="0" err="1">
                <a:latin typeface="Aptos"/>
                <a:ea typeface="Calibri"/>
                <a:cs typeface="Calibri"/>
              </a:rPr>
              <a:t>parameters</a:t>
            </a:r>
            <a:r>
              <a:rPr lang="fr-FR" dirty="0">
                <a:latin typeface="Aptos"/>
                <a:ea typeface="Calibri"/>
                <a:cs typeface="Calibri"/>
              </a:rPr>
              <a:t> to fuse 3D </a:t>
            </a:r>
            <a:r>
              <a:rPr lang="fr-FR" dirty="0" err="1">
                <a:latin typeface="Aptos"/>
                <a:ea typeface="Calibri"/>
                <a:cs typeface="Calibri"/>
              </a:rPr>
              <a:t>gaussian</a:t>
            </a:r>
            <a:r>
              <a:rPr lang="fr-FR" dirty="0">
                <a:latin typeface="Aptos"/>
                <a:ea typeface="Calibri"/>
                <a:cs typeface="Calibri"/>
              </a:rPr>
              <a:t> </a:t>
            </a:r>
            <a:r>
              <a:rPr lang="fr-FR" dirty="0" err="1">
                <a:latin typeface="Aptos"/>
                <a:ea typeface="Calibri"/>
                <a:cs typeface="Calibri"/>
              </a:rPr>
              <a:t>colors</a:t>
            </a:r>
            <a:r>
              <a:rPr lang="fr-FR" dirty="0">
                <a:latin typeface="Aptos"/>
                <a:ea typeface="Calibri"/>
                <a:cs typeface="Calibri"/>
              </a:rPr>
              <a:t> </a:t>
            </a:r>
            <a:r>
              <a:rPr lang="fr-FR" dirty="0" err="1">
                <a:latin typeface="Aptos"/>
                <a:ea typeface="Calibri"/>
                <a:cs typeface="Calibri"/>
              </a:rPr>
              <a:t>togethers</a:t>
            </a:r>
            <a:r>
              <a:rPr lang="fr-FR" dirty="0">
                <a:latin typeface="Aptos"/>
                <a:ea typeface="Calibri"/>
                <a:cs typeface="Calibri"/>
              </a:rPr>
              <a:t>. </a:t>
            </a:r>
          </a:p>
          <a:p>
            <a:endParaRPr lang="fr-FR" dirty="0">
              <a:latin typeface="Aptos"/>
              <a:ea typeface="Calibri"/>
              <a:cs typeface="Calibri"/>
            </a:endParaRPr>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7</a:t>
            </a:fld>
            <a:endParaRPr lang="fr-FR"/>
          </a:p>
        </p:txBody>
      </p:sp>
    </p:spTree>
    <p:extLst>
      <p:ext uri="{BB962C8B-B14F-4D97-AF65-F5344CB8AC3E}">
        <p14:creationId xmlns:p14="http://schemas.microsoft.com/office/powerpoint/2010/main" val="1708956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Presentation:Paul</a:t>
            </a:r>
            <a:endParaRPr lang="fr-FR"/>
          </a:p>
          <a:p>
            <a:endParaRPr lang="fr-FR"/>
          </a:p>
          <a:p>
            <a:r>
              <a:rPr lang="fr-FR" sz="2400"/>
              <a:t>The </a:t>
            </a:r>
            <a:r>
              <a:rPr lang="fr-FR" sz="2400" err="1"/>
              <a:t>powerful</a:t>
            </a:r>
            <a:r>
              <a:rPr lang="fr-FR" sz="2400"/>
              <a:t> part of </a:t>
            </a:r>
            <a:r>
              <a:rPr lang="fr-FR" sz="2400" err="1"/>
              <a:t>using</a:t>
            </a:r>
            <a:r>
              <a:rPr lang="fr-FR" sz="2400"/>
              <a:t> THESE 3D </a:t>
            </a:r>
            <a:r>
              <a:rPr lang="fr-FR" sz="2400" err="1"/>
              <a:t>guassians</a:t>
            </a:r>
            <a:r>
              <a:rPr lang="fr-FR" sz="2400"/>
              <a:t> </a:t>
            </a:r>
            <a:r>
              <a:rPr lang="fr-FR" sz="2400" err="1"/>
              <a:t>is</a:t>
            </a:r>
            <a:r>
              <a:rPr lang="fr-FR" sz="2400"/>
              <a:t> </a:t>
            </a:r>
            <a:r>
              <a:rPr lang="fr-FR" sz="2400" err="1"/>
              <a:t>that</a:t>
            </a:r>
            <a:r>
              <a:rPr lang="fr-FR" sz="2400"/>
              <a:t> </a:t>
            </a:r>
            <a:r>
              <a:rPr lang="fr-FR" sz="2400" err="1"/>
              <a:t>they</a:t>
            </a:r>
            <a:r>
              <a:rPr lang="fr-FR" sz="2400"/>
              <a:t> have the </a:t>
            </a:r>
            <a:r>
              <a:rPr lang="fr-FR" sz="2400" err="1"/>
              <a:t>Special</a:t>
            </a:r>
            <a:r>
              <a:rPr lang="fr-FR" sz="2400"/>
              <a:t> </a:t>
            </a:r>
            <a:r>
              <a:rPr lang="fr-FR" sz="2400" err="1"/>
              <a:t>Property</a:t>
            </a:r>
            <a:r>
              <a:rPr lang="fr-FR" sz="2400"/>
              <a:t> </a:t>
            </a:r>
            <a:r>
              <a:rPr lang="fr-FR" sz="2400" err="1"/>
              <a:t>where</a:t>
            </a:r>
            <a:r>
              <a:rPr lang="fr-FR" sz="2400"/>
              <a:t> the 3D </a:t>
            </a:r>
            <a:r>
              <a:rPr lang="fr-FR" sz="2400" err="1"/>
              <a:t>Gaussians</a:t>
            </a:r>
            <a:r>
              <a:rPr lang="fr-FR" sz="2400"/>
              <a:t> can </a:t>
            </a:r>
            <a:r>
              <a:rPr lang="fr-FR" sz="2400" err="1"/>
              <a:t>be</a:t>
            </a:r>
            <a:r>
              <a:rPr lang="fr-FR" sz="2400"/>
              <a:t> </a:t>
            </a:r>
            <a:r>
              <a:rPr lang="fr-FR" sz="2400" err="1"/>
              <a:t>easily</a:t>
            </a:r>
            <a:r>
              <a:rPr lang="fr-FR" sz="2400"/>
              <a:t> </a:t>
            </a:r>
            <a:r>
              <a:rPr lang="fr-FR" sz="2400" err="1"/>
              <a:t>projected</a:t>
            </a:r>
            <a:r>
              <a:rPr lang="fr-FR" sz="2400"/>
              <a:t> as 2D </a:t>
            </a:r>
            <a:r>
              <a:rPr lang="fr-FR" sz="2400" err="1"/>
              <a:t>Gaussians</a:t>
            </a:r>
            <a:r>
              <a:rPr lang="fr-FR" sz="2400"/>
              <a:t> via THIS projection Scheme.</a:t>
            </a:r>
          </a:p>
          <a:p>
            <a:pPr lvl="1">
              <a:defRPr/>
            </a:pPr>
            <a:endParaRPr lang="fr-FR" sz="2400">
              <a:latin typeface="Apto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ea typeface="Calibri"/>
                <a:cs typeface="Calibri"/>
              </a:rPr>
              <a:t>While </a:t>
            </a:r>
            <a:r>
              <a:rPr lang="en-US" err="1">
                <a:latin typeface="Calibri"/>
                <a:ea typeface="Calibri"/>
                <a:cs typeface="Calibri"/>
              </a:rPr>
              <a:t>NeRF</a:t>
            </a:r>
            <a:r>
              <a:rPr lang="en-US">
                <a:latin typeface="Calibri"/>
                <a:ea typeface="Calibri"/>
                <a:cs typeface="Calibri"/>
              </a:rPr>
              <a:t> has to run costly neural inference for each new camera position, this framework allows for a fast rendering as it only requires computing gaussian projections into the camera plane.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fr-FR" err="1"/>
              <a:t>From</a:t>
            </a:r>
            <a:r>
              <a:rPr lang="fr-FR"/>
              <a:t> a 2d </a:t>
            </a:r>
            <a:r>
              <a:rPr lang="fr-FR" err="1"/>
              <a:t>gaussian</a:t>
            </a:r>
            <a:r>
              <a:rPr lang="fr-FR"/>
              <a:t> projection, </a:t>
            </a:r>
            <a:r>
              <a:rPr lang="fr-FR" err="1"/>
              <a:t>this</a:t>
            </a:r>
            <a:r>
              <a:rPr lang="fr-FR" dirty="0"/>
              <a:t> </a:t>
            </a:r>
            <a:r>
              <a:rPr lang="fr-FR"/>
              <a:t>rendering</a:t>
            </a:r>
            <a:r>
              <a:rPr lang="fr-FR" dirty="0"/>
              <a:t> </a:t>
            </a:r>
            <a:r>
              <a:rPr lang="fr-FR" dirty="0" err="1"/>
              <a:t>is</a:t>
            </a:r>
            <a:r>
              <a:rPr lang="fr-FR" dirty="0"/>
              <a:t> </a:t>
            </a:r>
            <a:r>
              <a:rPr lang="fr-FR" dirty="0" err="1"/>
              <a:t>done</a:t>
            </a:r>
            <a:r>
              <a:rPr lang="fr-FR" dirty="0"/>
              <a:t> by </a:t>
            </a:r>
            <a:r>
              <a:rPr lang="fr-FR"/>
              <a:t>a</a:t>
            </a:r>
            <a:r>
              <a:rPr lang="fr-FR" dirty="0"/>
              <a:t> </a:t>
            </a:r>
            <a:r>
              <a:rPr lang="fr-FR" dirty="0" err="1"/>
              <a:t>tile</a:t>
            </a:r>
            <a:r>
              <a:rPr lang="fr-FR" dirty="0"/>
              <a:t> </a:t>
            </a:r>
            <a:r>
              <a:rPr lang="fr-FR" dirty="0" err="1"/>
              <a:t>rasterizing</a:t>
            </a:r>
            <a:r>
              <a:rPr lang="fr-FR" dirty="0"/>
              <a:t> </a:t>
            </a:r>
            <a:r>
              <a:rPr lang="fr-FR" dirty="0" err="1"/>
              <a:t>procedure</a:t>
            </a:r>
            <a:r>
              <a:rPr lang="fr-FR" dirty="0"/>
              <a:t>, </a:t>
            </a:r>
            <a:r>
              <a:rPr lang="fr-FR" err="1"/>
              <a:t>which</a:t>
            </a:r>
            <a:r>
              <a:rPr lang="fr-FR" dirty="0"/>
              <a:t> </a:t>
            </a:r>
            <a:r>
              <a:rPr lang="fr-FR" dirty="0" err="1"/>
              <a:t>allows</a:t>
            </a:r>
            <a:r>
              <a:rPr lang="fr-FR" dirty="0"/>
              <a:t> for fast </a:t>
            </a:r>
            <a:r>
              <a:rPr lang="fr-FR" dirty="0" err="1"/>
              <a:t>paralelized</a:t>
            </a:r>
            <a:r>
              <a:rPr lang="fr-FR" dirty="0"/>
              <a:t> </a:t>
            </a:r>
            <a:r>
              <a:rPr lang="fr-FR" dirty="0" err="1"/>
              <a:t>computing</a:t>
            </a:r>
            <a:r>
              <a:rPr lang="fr-FR" dirty="0"/>
              <a:t>.</a:t>
            </a:r>
          </a:p>
          <a:p>
            <a:endParaRPr lang="fr-FR"/>
          </a:p>
          <a:p>
            <a:r>
              <a:rPr lang="fr-FR" dirty="0"/>
              <a:t>For a </a:t>
            </a:r>
            <a:r>
              <a:rPr lang="fr-FR" err="1"/>
              <a:t>faster</a:t>
            </a:r>
            <a:r>
              <a:rPr lang="fr-FR" dirty="0"/>
              <a:t> training </a:t>
            </a:r>
            <a:r>
              <a:rPr lang="fr-FR" dirty="0" err="1"/>
              <a:t>algortihm</a:t>
            </a:r>
            <a:r>
              <a:rPr lang="fr-FR" dirty="0"/>
              <a:t>, the </a:t>
            </a:r>
            <a:r>
              <a:rPr lang="fr-FR" dirty="0" err="1"/>
              <a:t>authors</a:t>
            </a:r>
            <a:r>
              <a:rPr lang="fr-FR" dirty="0"/>
              <a:t> </a:t>
            </a:r>
            <a:r>
              <a:rPr lang="fr-FR" dirty="0" err="1"/>
              <a:t>also</a:t>
            </a:r>
            <a:r>
              <a:rPr lang="fr-FR" dirty="0"/>
              <a:t> use </a:t>
            </a:r>
            <a:r>
              <a:rPr lang="fr-FR" dirty="0" err="1"/>
              <a:t>this</a:t>
            </a:r>
            <a:r>
              <a:rPr lang="fr-FR" dirty="0"/>
              <a:t> technique to </a:t>
            </a:r>
            <a:r>
              <a:rPr lang="fr-FR" dirty="0" err="1"/>
              <a:t>render</a:t>
            </a:r>
            <a:r>
              <a:rPr lang="fr-FR" dirty="0"/>
              <a:t> training </a:t>
            </a:r>
            <a:r>
              <a:rPr lang="fr-FR" dirty="0" err="1"/>
              <a:t>scenes</a:t>
            </a:r>
            <a:r>
              <a:rPr lang="fr-FR" dirty="0"/>
              <a:t> and compare </a:t>
            </a:r>
            <a:r>
              <a:rPr lang="fr-FR" err="1"/>
              <a:t>them</a:t>
            </a:r>
            <a:r>
              <a:rPr lang="fr-FR" dirty="0"/>
              <a:t> to training </a:t>
            </a:r>
            <a:r>
              <a:rPr lang="fr-FR" dirty="0" err="1"/>
              <a:t>views</a:t>
            </a:r>
            <a:r>
              <a:rPr lang="fr-FR" dirty="0"/>
              <a:t>.</a:t>
            </a:r>
            <a:br>
              <a:rPr lang="fr-FR">
                <a:cs typeface="+mn-lt"/>
              </a:rPr>
            </a:br>
            <a:br>
              <a:rPr lang="fr-FR">
                <a:cs typeface="+mn-lt"/>
              </a:rPr>
            </a:br>
            <a:endParaRPr lang="fr-FR" dirty="0"/>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8</a:t>
            </a:fld>
            <a:endParaRPr lang="fr-FR"/>
          </a:p>
        </p:txBody>
      </p:sp>
    </p:spTree>
    <p:extLst>
      <p:ext uri="{BB962C8B-B14F-4D97-AF65-F5344CB8AC3E}">
        <p14:creationId xmlns:p14="http://schemas.microsoft.com/office/powerpoint/2010/main" val="197424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Presentation</a:t>
            </a:r>
            <a:r>
              <a:rPr lang="fr-FR" dirty="0"/>
              <a:t>: Paul</a:t>
            </a:r>
            <a:endParaRPr lang="fr-FR"/>
          </a:p>
          <a:p>
            <a:r>
              <a:rPr lang="fr-FR"/>
              <a:t>To </a:t>
            </a:r>
            <a:r>
              <a:rPr lang="fr-FR" err="1"/>
              <a:t>optimize</a:t>
            </a:r>
            <a:r>
              <a:rPr lang="fr-FR"/>
              <a:t> the </a:t>
            </a:r>
            <a:r>
              <a:rPr lang="fr-FR" err="1"/>
              <a:t>gaussians</a:t>
            </a:r>
            <a:r>
              <a:rPr lang="fr-FR"/>
              <a:t> </a:t>
            </a:r>
            <a:r>
              <a:rPr lang="fr-FR" err="1"/>
              <a:t>parameter</a:t>
            </a:r>
            <a:r>
              <a:rPr lang="fr-FR"/>
              <a:t> (alpha, mu, etc..) </a:t>
            </a:r>
            <a:r>
              <a:rPr lang="fr-FR" err="1"/>
              <a:t>we</a:t>
            </a:r>
            <a:r>
              <a:rPr lang="fr-FR"/>
              <a:t> can use the </a:t>
            </a:r>
            <a:r>
              <a:rPr lang="fr-FR" err="1"/>
              <a:t>rendered</a:t>
            </a:r>
            <a:r>
              <a:rPr lang="fr-FR"/>
              <a:t> </a:t>
            </a:r>
            <a:r>
              <a:rPr lang="fr-FR" err="1"/>
              <a:t>view</a:t>
            </a:r>
            <a:r>
              <a:rPr lang="fr-FR"/>
              <a:t> </a:t>
            </a:r>
            <a:r>
              <a:rPr lang="fr-FR" err="1"/>
              <a:t>earlier</a:t>
            </a:r>
            <a:r>
              <a:rPr lang="fr-FR"/>
              <a:t> to </a:t>
            </a:r>
            <a:r>
              <a:rPr lang="fr-FR" err="1"/>
              <a:t>compute</a:t>
            </a:r>
            <a:r>
              <a:rPr lang="fr-FR"/>
              <a:t> </a:t>
            </a:r>
            <a:r>
              <a:rPr lang="fr-FR" err="1"/>
              <a:t>loss</a:t>
            </a:r>
            <a:r>
              <a:rPr lang="fr-FR"/>
              <a:t>, </a:t>
            </a:r>
            <a:r>
              <a:rPr lang="fr-FR" err="1"/>
              <a:t>two</a:t>
            </a:r>
            <a:r>
              <a:rPr lang="fr-FR"/>
              <a:t> </a:t>
            </a:r>
            <a:r>
              <a:rPr lang="fr-FR" err="1"/>
              <a:t>terms</a:t>
            </a:r>
            <a:r>
              <a:rPr lang="fr-FR"/>
              <a:t>:</a:t>
            </a:r>
          </a:p>
          <a:p>
            <a:r>
              <a:rPr lang="fr-FR"/>
              <a:t>	a </a:t>
            </a:r>
            <a:r>
              <a:rPr lang="fr-FR" err="1"/>
              <a:t>term</a:t>
            </a:r>
            <a:r>
              <a:rPr lang="fr-FR"/>
              <a:t> for pixel to pixel </a:t>
            </a:r>
            <a:r>
              <a:rPr lang="fr-FR" err="1"/>
              <a:t>difference</a:t>
            </a:r>
            <a:endParaRPr lang="fr-FR"/>
          </a:p>
          <a:p>
            <a:r>
              <a:rPr lang="fr-FR"/>
              <a:t>	and a </a:t>
            </a:r>
            <a:r>
              <a:rPr lang="fr-FR" err="1"/>
              <a:t>term</a:t>
            </a:r>
            <a:r>
              <a:rPr lang="fr-FR"/>
              <a:t> </a:t>
            </a:r>
            <a:r>
              <a:rPr lang="fr-FR" err="1"/>
              <a:t>that</a:t>
            </a:r>
            <a:r>
              <a:rPr lang="fr-FR"/>
              <a:t> </a:t>
            </a:r>
            <a:r>
              <a:rPr lang="fr-FR" err="1"/>
              <a:t>focuses</a:t>
            </a:r>
            <a:r>
              <a:rPr lang="fr-FR"/>
              <a:t> on more global </a:t>
            </a:r>
            <a:r>
              <a:rPr lang="fr-FR" err="1"/>
              <a:t>strctural</a:t>
            </a:r>
            <a:r>
              <a:rPr lang="fr-FR"/>
              <a:t> </a:t>
            </a:r>
            <a:r>
              <a:rPr lang="fr-FR" err="1"/>
              <a:t>dissimilarities</a:t>
            </a:r>
            <a:endParaRPr lang="fr-FR"/>
          </a:p>
          <a:p>
            <a:endParaRPr lang="fr-FR"/>
          </a:p>
          <a:p>
            <a:r>
              <a:rPr lang="fr-FR"/>
              <a:t>On top of </a:t>
            </a:r>
            <a:r>
              <a:rPr lang="fr-FR" err="1"/>
              <a:t>optimizing</a:t>
            </a:r>
            <a:r>
              <a:rPr lang="fr-FR"/>
              <a:t> </a:t>
            </a:r>
            <a:r>
              <a:rPr lang="fr-FR" err="1"/>
              <a:t>gaussian</a:t>
            </a:r>
            <a:r>
              <a:rPr lang="fr-FR"/>
              <a:t> </a:t>
            </a:r>
            <a:r>
              <a:rPr lang="fr-FR" err="1"/>
              <a:t>parameters</a:t>
            </a:r>
            <a:r>
              <a:rPr lang="fr-FR"/>
              <a:t>, the </a:t>
            </a:r>
            <a:r>
              <a:rPr lang="fr-FR" err="1"/>
              <a:t>algorithm</a:t>
            </a:r>
            <a:r>
              <a:rPr lang="fr-FR"/>
              <a:t> optimises for the </a:t>
            </a:r>
            <a:r>
              <a:rPr lang="fr-FR" err="1"/>
              <a:t>number</a:t>
            </a:r>
            <a:r>
              <a:rPr lang="fr-FR"/>
              <a:t> of </a:t>
            </a:r>
            <a:r>
              <a:rPr lang="fr-FR" err="1"/>
              <a:t>gaussians</a:t>
            </a:r>
            <a:r>
              <a:rPr lang="fr-FR"/>
              <a:t>. </a:t>
            </a:r>
          </a:p>
          <a:p>
            <a:r>
              <a:rPr lang="fr-FR"/>
              <a:t>If </a:t>
            </a:r>
            <a:r>
              <a:rPr lang="fr-FR" err="1"/>
              <a:t>gaussians</a:t>
            </a:r>
            <a:r>
              <a:rPr lang="fr-FR"/>
              <a:t> fail to </a:t>
            </a:r>
            <a:r>
              <a:rPr lang="fr-FR" err="1"/>
              <a:t>reconstruct</a:t>
            </a:r>
            <a:r>
              <a:rPr lang="fr-FR"/>
              <a:t> a </a:t>
            </a:r>
            <a:r>
              <a:rPr lang="fr-FR" err="1"/>
              <a:t>shape</a:t>
            </a:r>
            <a:r>
              <a:rPr lang="fr-FR"/>
              <a:t> </a:t>
            </a:r>
            <a:r>
              <a:rPr lang="fr-FR" err="1"/>
              <a:t>precisely</a:t>
            </a:r>
            <a:r>
              <a:rPr lang="fr-FR"/>
              <a:t> </a:t>
            </a:r>
            <a:r>
              <a:rPr lang="fr-FR" err="1"/>
              <a:t>enough</a:t>
            </a:r>
            <a:r>
              <a:rPr lang="fr-FR"/>
              <a:t>, </a:t>
            </a:r>
            <a:r>
              <a:rPr lang="fr-FR" err="1"/>
              <a:t>it</a:t>
            </a:r>
            <a:r>
              <a:rPr lang="fr-FR"/>
              <a:t> </a:t>
            </a:r>
            <a:r>
              <a:rPr lang="fr-FR" err="1"/>
              <a:t>creates</a:t>
            </a:r>
            <a:r>
              <a:rPr lang="fr-FR"/>
              <a:t> </a:t>
            </a:r>
            <a:r>
              <a:rPr lang="fr-FR" err="1"/>
              <a:t>subgaussians</a:t>
            </a:r>
            <a:r>
              <a:rPr lang="fr-FR"/>
              <a:t> to </a:t>
            </a:r>
            <a:r>
              <a:rPr lang="fr-FR" err="1"/>
              <a:t>better</a:t>
            </a:r>
            <a:r>
              <a:rPr lang="fr-FR"/>
              <a:t> fit the </a:t>
            </a:r>
            <a:r>
              <a:rPr lang="fr-FR" err="1"/>
              <a:t>shape</a:t>
            </a:r>
            <a:r>
              <a:rPr lang="fr-FR"/>
              <a:t> (in </a:t>
            </a:r>
            <a:r>
              <a:rPr lang="fr-FR" err="1"/>
              <a:t>both</a:t>
            </a:r>
            <a:r>
              <a:rPr lang="fr-FR"/>
              <a:t> cases </a:t>
            </a:r>
            <a:r>
              <a:rPr lang="fr-FR" err="1"/>
              <a:t>where</a:t>
            </a:r>
            <a:r>
              <a:rPr lang="fr-FR"/>
              <a:t> </a:t>
            </a:r>
            <a:r>
              <a:rPr lang="fr-FR" err="1"/>
              <a:t>it</a:t>
            </a:r>
            <a:r>
              <a:rPr lang="fr-FR"/>
              <a:t> </a:t>
            </a:r>
            <a:r>
              <a:rPr lang="fr-FR" err="1"/>
              <a:t>is</a:t>
            </a:r>
            <a:r>
              <a:rPr lang="fr-FR"/>
              <a:t> </a:t>
            </a:r>
            <a:r>
              <a:rPr lang="fr-FR" err="1"/>
              <a:t>too</a:t>
            </a:r>
            <a:r>
              <a:rPr lang="fr-FR"/>
              <a:t> big or </a:t>
            </a:r>
            <a:r>
              <a:rPr lang="fr-FR" err="1"/>
              <a:t>too</a:t>
            </a:r>
            <a:r>
              <a:rPr lang="fr-FR"/>
              <a:t> </a:t>
            </a:r>
            <a:r>
              <a:rPr lang="fr-FR" err="1"/>
              <a:t>small</a:t>
            </a:r>
            <a:r>
              <a:rPr lang="fr-FR"/>
              <a:t>)</a:t>
            </a:r>
            <a:endParaRPr lang="fr-FR" dirty="0"/>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9</a:t>
            </a:fld>
            <a:endParaRPr lang="fr-FR"/>
          </a:p>
        </p:txBody>
      </p:sp>
    </p:spTree>
    <p:extLst>
      <p:ext uri="{BB962C8B-B14F-4D97-AF65-F5344CB8AC3E}">
        <p14:creationId xmlns:p14="http://schemas.microsoft.com/office/powerpoint/2010/main" val="1638739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Presentation:Amruth</a:t>
            </a:r>
            <a:br>
              <a:rPr lang="fr-FR"/>
            </a:br>
            <a:r>
              <a:rPr lang="fr-FR"/>
              <a:t>NOW LET US LOOK AT LIMITATIONS AND EXTENSIONS WE WORKED ON</a:t>
            </a:r>
          </a:p>
        </p:txBody>
      </p:sp>
      <p:sp>
        <p:nvSpPr>
          <p:cNvPr id="4" name="Espace réservé du numéro de diapositive 3"/>
          <p:cNvSpPr>
            <a:spLocks noGrp="1"/>
          </p:cNvSpPr>
          <p:nvPr>
            <p:ph type="sldNum" sz="quarter" idx="5"/>
          </p:nvPr>
        </p:nvSpPr>
        <p:spPr/>
        <p:txBody>
          <a:bodyPr/>
          <a:lstStyle/>
          <a:p>
            <a:fld id="{2089F3BA-8225-455B-A5AF-723461A43642}" type="slidenum">
              <a:rPr lang="fr-FR" smtClean="0"/>
              <a:t>10</a:t>
            </a:fld>
            <a:endParaRPr lang="fr-FR"/>
          </a:p>
        </p:txBody>
      </p:sp>
    </p:spTree>
    <p:extLst>
      <p:ext uri="{BB962C8B-B14F-4D97-AF65-F5344CB8AC3E}">
        <p14:creationId xmlns:p14="http://schemas.microsoft.com/office/powerpoint/2010/main" val="239043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952295-3CF7-A4A1-E74D-F32F43D099F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45B2CD6-60D2-2666-1241-26393B783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11D45C1-8345-AEEE-BC73-A10DD98F7E1D}"/>
              </a:ext>
            </a:extLst>
          </p:cNvPr>
          <p:cNvSpPr>
            <a:spLocks noGrp="1"/>
          </p:cNvSpPr>
          <p:nvPr>
            <p:ph type="dt" sz="half" idx="10"/>
          </p:nvPr>
        </p:nvSpPr>
        <p:spPr/>
        <p:txBody>
          <a:bodyPr/>
          <a:lstStyle/>
          <a:p>
            <a:fld id="{3D06A860-01A8-4035-BF77-C09D1C4AF4F3}" type="datetime1">
              <a:rPr lang="fr-FR" smtClean="0"/>
              <a:t>08/12/2024</a:t>
            </a:fld>
            <a:endParaRPr lang="fr-FR"/>
          </a:p>
        </p:txBody>
      </p:sp>
      <p:sp>
        <p:nvSpPr>
          <p:cNvPr id="5" name="Espace réservé du pied de page 4">
            <a:extLst>
              <a:ext uri="{FF2B5EF4-FFF2-40B4-BE49-F238E27FC236}">
                <a16:creationId xmlns:a16="http://schemas.microsoft.com/office/drawing/2014/main" id="{D962D58E-BFA0-551C-DF34-8DF5277E847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65F96C2-C868-2958-DE08-E8AF7447F3A7}"/>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375300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A6606-5D68-084C-23D3-2271145AA1A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9971131-9105-EE85-AC2B-C682D52D31B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AAA4345-C291-8A14-ACA6-0809DEEB3764}"/>
              </a:ext>
            </a:extLst>
          </p:cNvPr>
          <p:cNvSpPr>
            <a:spLocks noGrp="1"/>
          </p:cNvSpPr>
          <p:nvPr>
            <p:ph type="dt" sz="half" idx="10"/>
          </p:nvPr>
        </p:nvSpPr>
        <p:spPr/>
        <p:txBody>
          <a:bodyPr/>
          <a:lstStyle/>
          <a:p>
            <a:fld id="{339C9259-2534-49AB-9C13-38114EF80C73}" type="datetime1">
              <a:rPr lang="fr-FR" smtClean="0"/>
              <a:t>08/12/2024</a:t>
            </a:fld>
            <a:endParaRPr lang="fr-FR"/>
          </a:p>
        </p:txBody>
      </p:sp>
      <p:sp>
        <p:nvSpPr>
          <p:cNvPr id="5" name="Espace réservé du pied de page 4">
            <a:extLst>
              <a:ext uri="{FF2B5EF4-FFF2-40B4-BE49-F238E27FC236}">
                <a16:creationId xmlns:a16="http://schemas.microsoft.com/office/drawing/2014/main" id="{EC6783DB-6D96-4A6B-7B38-E3F8CC7C8D4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0631E2-6FB6-2AC3-FA7F-51A1FFD7CDD7}"/>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2968530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6EE52CE-CCCB-3C12-5E2C-BE066975D8F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A40E4ED-3EAC-C3DB-AF64-399BB7D4B77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9746795-719D-924D-91BF-1BE78A48F687}"/>
              </a:ext>
            </a:extLst>
          </p:cNvPr>
          <p:cNvSpPr>
            <a:spLocks noGrp="1"/>
          </p:cNvSpPr>
          <p:nvPr>
            <p:ph type="dt" sz="half" idx="10"/>
          </p:nvPr>
        </p:nvSpPr>
        <p:spPr/>
        <p:txBody>
          <a:bodyPr/>
          <a:lstStyle/>
          <a:p>
            <a:fld id="{F52D5725-1704-48E7-9C61-249B519CEA2E}" type="datetime1">
              <a:rPr lang="fr-FR" smtClean="0"/>
              <a:t>08/12/2024</a:t>
            </a:fld>
            <a:endParaRPr lang="fr-FR"/>
          </a:p>
        </p:txBody>
      </p:sp>
      <p:sp>
        <p:nvSpPr>
          <p:cNvPr id="5" name="Espace réservé du pied de page 4">
            <a:extLst>
              <a:ext uri="{FF2B5EF4-FFF2-40B4-BE49-F238E27FC236}">
                <a16:creationId xmlns:a16="http://schemas.microsoft.com/office/drawing/2014/main" id="{23B70945-7E2E-7664-FB82-B71B1097120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A4825D-DB00-0855-354A-AF75C3D45D06}"/>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4096324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0F3D3-C690-F8B7-1B74-1C0FC3DF3F0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CC440D4-2BBC-09DC-D4AE-55C3F7DDB03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AE6A83D-485A-3CF1-66A6-3B777F98233B}"/>
              </a:ext>
            </a:extLst>
          </p:cNvPr>
          <p:cNvSpPr>
            <a:spLocks noGrp="1"/>
          </p:cNvSpPr>
          <p:nvPr>
            <p:ph type="dt" sz="half" idx="10"/>
          </p:nvPr>
        </p:nvSpPr>
        <p:spPr/>
        <p:txBody>
          <a:bodyPr/>
          <a:lstStyle/>
          <a:p>
            <a:fld id="{1B62C60D-F135-4647-AA92-7BF5B32366A7}" type="datetime1">
              <a:rPr lang="fr-FR" smtClean="0"/>
              <a:t>08/12/2024</a:t>
            </a:fld>
            <a:endParaRPr lang="fr-FR"/>
          </a:p>
        </p:txBody>
      </p:sp>
      <p:sp>
        <p:nvSpPr>
          <p:cNvPr id="5" name="Espace réservé du pied de page 4">
            <a:extLst>
              <a:ext uri="{FF2B5EF4-FFF2-40B4-BE49-F238E27FC236}">
                <a16:creationId xmlns:a16="http://schemas.microsoft.com/office/drawing/2014/main" id="{68F9E8FD-65B0-3191-A7C0-4FD669D6AFC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172B9E3-6E42-CC38-2B25-98D890A95927}"/>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375778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14C67B-69EA-1B71-C4ED-025342EAFB9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9418D39-05B3-2B94-6C57-B0B48495D5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E628FEA-37C4-19C8-D39E-565DB9FC5A9D}"/>
              </a:ext>
            </a:extLst>
          </p:cNvPr>
          <p:cNvSpPr>
            <a:spLocks noGrp="1"/>
          </p:cNvSpPr>
          <p:nvPr>
            <p:ph type="dt" sz="half" idx="10"/>
          </p:nvPr>
        </p:nvSpPr>
        <p:spPr/>
        <p:txBody>
          <a:bodyPr/>
          <a:lstStyle/>
          <a:p>
            <a:fld id="{73F558EF-151D-4CC9-8A23-1D0A8DDBED85}" type="datetime1">
              <a:rPr lang="fr-FR" smtClean="0"/>
              <a:t>08/12/2024</a:t>
            </a:fld>
            <a:endParaRPr lang="fr-FR"/>
          </a:p>
        </p:txBody>
      </p:sp>
      <p:sp>
        <p:nvSpPr>
          <p:cNvPr id="5" name="Espace réservé du pied de page 4">
            <a:extLst>
              <a:ext uri="{FF2B5EF4-FFF2-40B4-BE49-F238E27FC236}">
                <a16:creationId xmlns:a16="http://schemas.microsoft.com/office/drawing/2014/main" id="{D16DBEA0-2032-D422-2F03-354752BA1A5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400FC7-B7AA-9CFA-4744-37516F5C36A8}"/>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260000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4CFAED-3AF5-012A-A15B-DF4AB0E3DF0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6442F4C-C5DC-60BB-CD09-55BA7FFD827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C2BD3D6-5B07-4905-1234-3DA02219C96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2BB2039-CFE0-7FFC-17BD-B61325F1BFD7}"/>
              </a:ext>
            </a:extLst>
          </p:cNvPr>
          <p:cNvSpPr>
            <a:spLocks noGrp="1"/>
          </p:cNvSpPr>
          <p:nvPr>
            <p:ph type="dt" sz="half" idx="10"/>
          </p:nvPr>
        </p:nvSpPr>
        <p:spPr/>
        <p:txBody>
          <a:bodyPr/>
          <a:lstStyle/>
          <a:p>
            <a:fld id="{F0B7F024-363C-4B12-8B07-641B1901DB8C}" type="datetime1">
              <a:rPr lang="fr-FR" smtClean="0"/>
              <a:t>08/12/2024</a:t>
            </a:fld>
            <a:endParaRPr lang="fr-FR"/>
          </a:p>
        </p:txBody>
      </p:sp>
      <p:sp>
        <p:nvSpPr>
          <p:cNvPr id="6" name="Espace réservé du pied de page 5">
            <a:extLst>
              <a:ext uri="{FF2B5EF4-FFF2-40B4-BE49-F238E27FC236}">
                <a16:creationId xmlns:a16="http://schemas.microsoft.com/office/drawing/2014/main" id="{3620FAB5-4937-2A86-96E4-C046E38D3A1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D5ACA55-227D-54FB-A418-1ED12612535A}"/>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75396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444AD7-6409-759D-FCE0-7C7D9D4F82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B27CCA4-BA85-B9EC-3D08-98D3FC041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F709BC8-AB08-4FD5-50B6-D9F7060E604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61E5781-44B5-98FD-8183-45D19F9C5D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44160D9-EE54-FA78-96AF-BE8D06A661F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2ABAEE3-7602-52EA-7324-CDBEAE15E9A9}"/>
              </a:ext>
            </a:extLst>
          </p:cNvPr>
          <p:cNvSpPr>
            <a:spLocks noGrp="1"/>
          </p:cNvSpPr>
          <p:nvPr>
            <p:ph type="dt" sz="half" idx="10"/>
          </p:nvPr>
        </p:nvSpPr>
        <p:spPr/>
        <p:txBody>
          <a:bodyPr/>
          <a:lstStyle/>
          <a:p>
            <a:fld id="{94359068-AAA9-44A0-9506-721F3B952F15}" type="datetime1">
              <a:rPr lang="fr-FR" smtClean="0"/>
              <a:t>08/12/2024</a:t>
            </a:fld>
            <a:endParaRPr lang="fr-FR"/>
          </a:p>
        </p:txBody>
      </p:sp>
      <p:sp>
        <p:nvSpPr>
          <p:cNvPr id="8" name="Espace réservé du pied de page 7">
            <a:extLst>
              <a:ext uri="{FF2B5EF4-FFF2-40B4-BE49-F238E27FC236}">
                <a16:creationId xmlns:a16="http://schemas.microsoft.com/office/drawing/2014/main" id="{4E81329F-4C5A-FB2E-54EA-339ABF6D52B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29A7A4D-44BD-0419-8650-CC8BA0304262}"/>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128039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8786E8-F86E-86E1-D4D7-F41B06BEB1C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452B975-1F61-5E12-5573-9B17D28FE20B}"/>
              </a:ext>
            </a:extLst>
          </p:cNvPr>
          <p:cNvSpPr>
            <a:spLocks noGrp="1"/>
          </p:cNvSpPr>
          <p:nvPr>
            <p:ph type="dt" sz="half" idx="10"/>
          </p:nvPr>
        </p:nvSpPr>
        <p:spPr/>
        <p:txBody>
          <a:bodyPr/>
          <a:lstStyle/>
          <a:p>
            <a:fld id="{E7220D6B-9E0A-40E7-B302-D019507D0667}" type="datetime1">
              <a:rPr lang="fr-FR" smtClean="0"/>
              <a:t>08/12/2024</a:t>
            </a:fld>
            <a:endParaRPr lang="fr-FR"/>
          </a:p>
        </p:txBody>
      </p:sp>
      <p:sp>
        <p:nvSpPr>
          <p:cNvPr id="4" name="Espace réservé du pied de page 3">
            <a:extLst>
              <a:ext uri="{FF2B5EF4-FFF2-40B4-BE49-F238E27FC236}">
                <a16:creationId xmlns:a16="http://schemas.microsoft.com/office/drawing/2014/main" id="{4222224A-94B6-EC28-7788-A406F42B959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C0E64CF-5839-47F9-6897-ECB23C43FEBD}"/>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1775836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4577375-66FC-9503-DF26-ADEBD0DB651D}"/>
              </a:ext>
            </a:extLst>
          </p:cNvPr>
          <p:cNvSpPr>
            <a:spLocks noGrp="1"/>
          </p:cNvSpPr>
          <p:nvPr>
            <p:ph type="dt" sz="half" idx="10"/>
          </p:nvPr>
        </p:nvSpPr>
        <p:spPr/>
        <p:txBody>
          <a:bodyPr/>
          <a:lstStyle/>
          <a:p>
            <a:fld id="{E4FD03DF-2BDB-4353-A18B-63132D33D449}" type="datetime1">
              <a:rPr lang="fr-FR" smtClean="0"/>
              <a:t>08/12/2024</a:t>
            </a:fld>
            <a:endParaRPr lang="fr-FR"/>
          </a:p>
        </p:txBody>
      </p:sp>
      <p:sp>
        <p:nvSpPr>
          <p:cNvPr id="3" name="Espace réservé du pied de page 2">
            <a:extLst>
              <a:ext uri="{FF2B5EF4-FFF2-40B4-BE49-F238E27FC236}">
                <a16:creationId xmlns:a16="http://schemas.microsoft.com/office/drawing/2014/main" id="{CDB50CF4-9A7C-AAA0-6F60-439253B553F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E7F2A7B-0958-9938-4D48-60BA0BAD5D92}"/>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3314021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72EA28-A8BA-1004-B530-724C433FA8D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FCE705C-42C0-5264-6725-399F5234A2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75D2105-8DC1-781C-4AFD-E85E273293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334AF02-418C-34C4-F521-881951FE4030}"/>
              </a:ext>
            </a:extLst>
          </p:cNvPr>
          <p:cNvSpPr>
            <a:spLocks noGrp="1"/>
          </p:cNvSpPr>
          <p:nvPr>
            <p:ph type="dt" sz="half" idx="10"/>
          </p:nvPr>
        </p:nvSpPr>
        <p:spPr/>
        <p:txBody>
          <a:bodyPr/>
          <a:lstStyle/>
          <a:p>
            <a:fld id="{760164F7-9D79-43F9-88E2-2B354053336D}" type="datetime1">
              <a:rPr lang="fr-FR" smtClean="0"/>
              <a:t>08/12/2024</a:t>
            </a:fld>
            <a:endParaRPr lang="fr-FR"/>
          </a:p>
        </p:txBody>
      </p:sp>
      <p:sp>
        <p:nvSpPr>
          <p:cNvPr id="6" name="Espace réservé du pied de page 5">
            <a:extLst>
              <a:ext uri="{FF2B5EF4-FFF2-40B4-BE49-F238E27FC236}">
                <a16:creationId xmlns:a16="http://schemas.microsoft.com/office/drawing/2014/main" id="{CD1FD840-4044-A0E0-E53A-39E583A22F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34C0D34-DF71-4EBD-0965-6D1E50147FB8}"/>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558765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1979B0-1FDE-CDF2-7E01-0C8DB3A24C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C4CC6B1-251C-3B41-3E47-4A8BF6B25E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78C2F4C-C516-2B79-6DA4-1A64D4CE0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0D9269F-A377-B6FE-33BC-BF86E564154B}"/>
              </a:ext>
            </a:extLst>
          </p:cNvPr>
          <p:cNvSpPr>
            <a:spLocks noGrp="1"/>
          </p:cNvSpPr>
          <p:nvPr>
            <p:ph type="dt" sz="half" idx="10"/>
          </p:nvPr>
        </p:nvSpPr>
        <p:spPr/>
        <p:txBody>
          <a:bodyPr/>
          <a:lstStyle/>
          <a:p>
            <a:fld id="{D0398ED5-9908-4B0B-891C-956232E07A83}" type="datetime1">
              <a:rPr lang="fr-FR" smtClean="0"/>
              <a:t>08/12/2024</a:t>
            </a:fld>
            <a:endParaRPr lang="fr-FR"/>
          </a:p>
        </p:txBody>
      </p:sp>
      <p:sp>
        <p:nvSpPr>
          <p:cNvPr id="6" name="Espace réservé du pied de page 5">
            <a:extLst>
              <a:ext uri="{FF2B5EF4-FFF2-40B4-BE49-F238E27FC236}">
                <a16:creationId xmlns:a16="http://schemas.microsoft.com/office/drawing/2014/main" id="{D3D2CC92-F166-15DA-ECD5-AB041DDD277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827AFB7-D23D-8910-5864-BE1FF8E4FA27}"/>
              </a:ext>
            </a:extLst>
          </p:cNvPr>
          <p:cNvSpPr>
            <a:spLocks noGrp="1"/>
          </p:cNvSpPr>
          <p:nvPr>
            <p:ph type="sldNum" sz="quarter" idx="12"/>
          </p:nvPr>
        </p:nvSpPr>
        <p:spPr/>
        <p:txBody>
          <a:bodyPr/>
          <a:lstStyle/>
          <a:p>
            <a:fld id="{17C8597B-F6AD-43BB-B725-2A215FB0D189}" type="slidenum">
              <a:rPr lang="fr-FR" smtClean="0"/>
              <a:t>‹N°›</a:t>
            </a:fld>
            <a:endParaRPr lang="fr-FR"/>
          </a:p>
        </p:txBody>
      </p:sp>
    </p:spTree>
    <p:extLst>
      <p:ext uri="{BB962C8B-B14F-4D97-AF65-F5344CB8AC3E}">
        <p14:creationId xmlns:p14="http://schemas.microsoft.com/office/powerpoint/2010/main" val="3039929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FE90E22-1AAD-B1AB-047C-B3699E5280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A9503C1-6252-EC6A-18F6-95F551B675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6F68183-7AEC-3B88-89F5-9E7BBCCB6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EA9124-89D5-48D6-82E0-CDD0262ABD63}" type="datetime1">
              <a:rPr lang="fr-FR" smtClean="0"/>
              <a:t>08/12/2024</a:t>
            </a:fld>
            <a:endParaRPr lang="fr-FR"/>
          </a:p>
        </p:txBody>
      </p:sp>
      <p:sp>
        <p:nvSpPr>
          <p:cNvPr id="5" name="Espace réservé du pied de page 4">
            <a:extLst>
              <a:ext uri="{FF2B5EF4-FFF2-40B4-BE49-F238E27FC236}">
                <a16:creationId xmlns:a16="http://schemas.microsoft.com/office/drawing/2014/main" id="{E538AA27-CF46-E6DE-0FFE-D5FB23465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5608310-28B0-5238-3114-43027E793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C8597B-F6AD-43BB-B725-2A215FB0D189}" type="slidenum">
              <a:rPr lang="fr-FR" smtClean="0"/>
              <a:t>‹N°›</a:t>
            </a:fld>
            <a:endParaRPr lang="fr-FR"/>
          </a:p>
        </p:txBody>
      </p:sp>
    </p:spTree>
    <p:extLst>
      <p:ext uri="{BB962C8B-B14F-4D97-AF65-F5344CB8AC3E}">
        <p14:creationId xmlns:p14="http://schemas.microsoft.com/office/powerpoint/2010/main" val="1852445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JP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D12AFF-0DF1-9D0A-74BC-6350B8A89BC6}"/>
              </a:ext>
            </a:extLst>
          </p:cNvPr>
          <p:cNvSpPr>
            <a:spLocks noGrp="1"/>
          </p:cNvSpPr>
          <p:nvPr>
            <p:ph type="ctrTitle"/>
          </p:nvPr>
        </p:nvSpPr>
        <p:spPr>
          <a:xfrm>
            <a:off x="81481" y="1122363"/>
            <a:ext cx="12267445" cy="2387600"/>
          </a:xfrm>
        </p:spPr>
        <p:txBody>
          <a:bodyPr/>
          <a:lstStyle/>
          <a:p>
            <a:r>
              <a:rPr lang="fr-FR" dirty="0"/>
              <a:t>GDA Project : 3D </a:t>
            </a:r>
            <a:r>
              <a:rPr lang="fr-FR" dirty="0" err="1"/>
              <a:t>Gaussian</a:t>
            </a:r>
            <a:r>
              <a:rPr lang="fr-FR" dirty="0"/>
              <a:t> </a:t>
            </a:r>
            <a:r>
              <a:rPr lang="fr-FR" dirty="0" err="1"/>
              <a:t>Splatting</a:t>
            </a:r>
            <a:r>
              <a:rPr lang="fr-FR" dirty="0"/>
              <a:t> </a:t>
            </a:r>
          </a:p>
        </p:txBody>
      </p:sp>
      <p:sp>
        <p:nvSpPr>
          <p:cNvPr id="3" name="Sous-titre 2">
            <a:extLst>
              <a:ext uri="{FF2B5EF4-FFF2-40B4-BE49-F238E27FC236}">
                <a16:creationId xmlns:a16="http://schemas.microsoft.com/office/drawing/2014/main" id="{23B45711-13AB-67A7-0ADE-02AABF482582}"/>
              </a:ext>
            </a:extLst>
          </p:cNvPr>
          <p:cNvSpPr>
            <a:spLocks noGrp="1"/>
          </p:cNvSpPr>
          <p:nvPr>
            <p:ph type="subTitle" idx="1"/>
          </p:nvPr>
        </p:nvSpPr>
        <p:spPr/>
        <p:txBody>
          <a:bodyPr vert="horz" lIns="91440" tIns="45720" rIns="91440" bIns="45720" rtlCol="0" anchor="t">
            <a:normAutofit/>
          </a:bodyPr>
          <a:lstStyle/>
          <a:p>
            <a:r>
              <a:rPr lang="fr-FR" dirty="0"/>
              <a:t>Pierrick </a:t>
            </a:r>
            <a:r>
              <a:rPr lang="fr-FR" err="1"/>
              <a:t>Bournez</a:t>
            </a:r>
            <a:r>
              <a:rPr lang="fr-FR" dirty="0"/>
              <a:t>, </a:t>
            </a:r>
            <a:r>
              <a:rPr lang="fr-FR" dirty="0" err="1"/>
              <a:t>Amruth</a:t>
            </a:r>
            <a:r>
              <a:rPr lang="fr-FR" dirty="0"/>
              <a:t> </a:t>
            </a:r>
            <a:r>
              <a:rPr lang="fr-FR" err="1"/>
              <a:t>Srivathsan</a:t>
            </a:r>
            <a:r>
              <a:rPr lang="fr-FR"/>
              <a:t> </a:t>
            </a:r>
            <a:r>
              <a:rPr lang="fr-FR" dirty="0"/>
              <a:t>,</a:t>
            </a:r>
          </a:p>
          <a:p>
            <a:r>
              <a:rPr lang="fr-FR" dirty="0"/>
              <a:t>Paul Tabbara </a:t>
            </a:r>
          </a:p>
        </p:txBody>
      </p:sp>
      <p:sp>
        <p:nvSpPr>
          <p:cNvPr id="5" name="Espace réservé du numéro de diapositive 4">
            <a:extLst>
              <a:ext uri="{FF2B5EF4-FFF2-40B4-BE49-F238E27FC236}">
                <a16:creationId xmlns:a16="http://schemas.microsoft.com/office/drawing/2014/main" id="{DCE7EC50-E4AE-B525-DF8C-9F04473A4882}"/>
              </a:ext>
            </a:extLst>
          </p:cNvPr>
          <p:cNvSpPr>
            <a:spLocks noGrp="1"/>
          </p:cNvSpPr>
          <p:nvPr>
            <p:ph type="sldNum" sz="quarter" idx="12"/>
          </p:nvPr>
        </p:nvSpPr>
        <p:spPr/>
        <p:txBody>
          <a:bodyPr/>
          <a:lstStyle/>
          <a:p>
            <a:fld id="{17C8597B-F6AD-43BB-B725-2A215FB0D189}" type="slidenum">
              <a:rPr lang="fr-FR" smtClean="0"/>
              <a:t>1</a:t>
            </a:fld>
            <a:endParaRPr lang="fr-FR"/>
          </a:p>
        </p:txBody>
      </p:sp>
    </p:spTree>
    <p:extLst>
      <p:ext uri="{BB962C8B-B14F-4D97-AF65-F5344CB8AC3E}">
        <p14:creationId xmlns:p14="http://schemas.microsoft.com/office/powerpoint/2010/main" val="5170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CDAE50-57CC-41AE-B2FB-525488E05EB0}"/>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Limitations and Extensions</a:t>
            </a:r>
          </a:p>
        </p:txBody>
      </p:sp>
      <p:sp>
        <p:nvSpPr>
          <p:cNvPr id="3" name="Espace réservé du numéro de diapositive 2">
            <a:extLst>
              <a:ext uri="{FF2B5EF4-FFF2-40B4-BE49-F238E27FC236}">
                <a16:creationId xmlns:a16="http://schemas.microsoft.com/office/drawing/2014/main" id="{DA7E4844-9716-A575-1FC1-D2C13F502C85}"/>
              </a:ext>
            </a:extLst>
          </p:cNvPr>
          <p:cNvSpPr>
            <a:spLocks noGrp="1"/>
          </p:cNvSpPr>
          <p:nvPr>
            <p:ph type="sldNum" sz="quarter" idx="12"/>
          </p:nvPr>
        </p:nvSpPr>
        <p:spPr/>
        <p:txBody>
          <a:bodyPr/>
          <a:lstStyle/>
          <a:p>
            <a:fld id="{17C8597B-F6AD-43BB-B725-2A215FB0D189}" type="slidenum">
              <a:rPr lang="fr-FR" smtClean="0"/>
              <a:t>10</a:t>
            </a:fld>
            <a:endParaRPr lang="fr-FR"/>
          </a:p>
        </p:txBody>
      </p:sp>
    </p:spTree>
    <p:extLst>
      <p:ext uri="{BB962C8B-B14F-4D97-AF65-F5344CB8AC3E}">
        <p14:creationId xmlns:p14="http://schemas.microsoft.com/office/powerpoint/2010/main" val="3765505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plein air, arbre, ciel, transport&#10;&#10;Description générée automatiquement">
            <a:extLst>
              <a:ext uri="{FF2B5EF4-FFF2-40B4-BE49-F238E27FC236}">
                <a16:creationId xmlns:a16="http://schemas.microsoft.com/office/drawing/2014/main" id="{E2598072-7EC9-B665-4671-5CF4A91B851F}"/>
              </a:ext>
            </a:extLst>
          </p:cNvPr>
          <p:cNvPicPr>
            <a:picLocks noChangeAspect="1"/>
          </p:cNvPicPr>
          <p:nvPr/>
        </p:nvPicPr>
        <p:blipFill>
          <a:blip r:embed="rId3"/>
          <a:srcRect b="3846"/>
          <a:stretch/>
        </p:blipFill>
        <p:spPr>
          <a:xfrm>
            <a:off x="24" y="10"/>
            <a:ext cx="12191975" cy="6857987"/>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725A094-2AF5-D003-8C76-9331719BE04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Limitation 1 :Holes Due to Missing Camera Views</a:t>
            </a:r>
          </a:p>
        </p:txBody>
      </p:sp>
      <p:cxnSp>
        <p:nvCxnSpPr>
          <p:cNvPr id="8"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FBC0F3C4-8207-7EC5-D23D-0297A4321C22}"/>
              </a:ext>
            </a:extLst>
          </p:cNvPr>
          <p:cNvSpPr txBox="1"/>
          <p:nvPr/>
        </p:nvSpPr>
        <p:spPr>
          <a:xfrm>
            <a:off x="3048755" y="3246597"/>
            <a:ext cx="6097508" cy="369332"/>
          </a:xfrm>
          <a:prstGeom prst="rect">
            <a:avLst/>
          </a:prstGeom>
          <a:noFill/>
        </p:spPr>
        <p:txBody>
          <a:bodyPr wrap="square">
            <a:spAutoFit/>
          </a:bodyPr>
          <a:lstStyle/>
          <a:p>
            <a:endParaRPr lang="fr-FR" dirty="0"/>
          </a:p>
        </p:txBody>
      </p:sp>
      <p:sp>
        <p:nvSpPr>
          <p:cNvPr id="11" name="Espace réservé du numéro de diapositive 10">
            <a:extLst>
              <a:ext uri="{FF2B5EF4-FFF2-40B4-BE49-F238E27FC236}">
                <a16:creationId xmlns:a16="http://schemas.microsoft.com/office/drawing/2014/main" id="{43218051-15D8-3132-5822-AEA9B80738DC}"/>
              </a:ext>
            </a:extLst>
          </p:cNvPr>
          <p:cNvSpPr>
            <a:spLocks noGrp="1"/>
          </p:cNvSpPr>
          <p:nvPr>
            <p:ph type="sldNum" sz="quarter" idx="12"/>
          </p:nvPr>
        </p:nvSpPr>
        <p:spPr/>
        <p:txBody>
          <a:bodyPr/>
          <a:lstStyle/>
          <a:p>
            <a:fld id="{17C8597B-F6AD-43BB-B725-2A215FB0D189}" type="slidenum">
              <a:rPr lang="fr-FR" smtClean="0"/>
              <a:t>11</a:t>
            </a:fld>
            <a:endParaRPr lang="fr-FR"/>
          </a:p>
        </p:txBody>
      </p:sp>
    </p:spTree>
    <p:extLst>
      <p:ext uri="{BB962C8B-B14F-4D97-AF65-F5344CB8AC3E}">
        <p14:creationId xmlns:p14="http://schemas.microsoft.com/office/powerpoint/2010/main" val="107972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1E6188-A07C-12E3-896A-6682969AA06B}"/>
              </a:ext>
            </a:extLst>
          </p:cNvPr>
          <p:cNvSpPr>
            <a:spLocks noGrp="1"/>
          </p:cNvSpPr>
          <p:nvPr>
            <p:ph type="title"/>
          </p:nvPr>
        </p:nvSpPr>
        <p:spPr>
          <a:xfrm>
            <a:off x="1057025" y="922644"/>
            <a:ext cx="5040285" cy="1169585"/>
          </a:xfrm>
        </p:spPr>
        <p:txBody>
          <a:bodyPr anchor="b">
            <a:normAutofit/>
          </a:bodyPr>
          <a:lstStyle/>
          <a:p>
            <a:r>
              <a:rPr lang="fr-FR" sz="3100"/>
              <a:t>Extension 1 : </a:t>
            </a:r>
            <a:br>
              <a:rPr lang="fr-FR" sz="3100"/>
            </a:br>
            <a:r>
              <a:rPr lang="fr-FR" sz="3100"/>
              <a:t>Fixing </a:t>
            </a:r>
            <a:r>
              <a:rPr lang="fr-FR" sz="3100" err="1"/>
              <a:t>with</a:t>
            </a:r>
            <a:r>
              <a:rPr lang="fr-FR" sz="3100"/>
              <a:t> "</a:t>
            </a:r>
            <a:r>
              <a:rPr lang="fr-FR" sz="3100" err="1">
                <a:ea typeface="+mj-lt"/>
                <a:cs typeface="+mj-lt"/>
              </a:rPr>
              <a:t>Inpainting</a:t>
            </a:r>
            <a:r>
              <a:rPr lang="fr-FR" sz="3100">
                <a:ea typeface="+mj-lt"/>
                <a:cs typeface="+mj-lt"/>
              </a:rPr>
              <a:t>"</a:t>
            </a:r>
            <a:endParaRPr lang="fr-FR" sz="3100"/>
          </a:p>
        </p:txBody>
      </p:sp>
      <p:pic>
        <p:nvPicPr>
          <p:cNvPr id="5" name="Image 4" descr="Une image contenant plein air, arbre, ciel, herbe&#10;&#10;Description générée automatiquement">
            <a:extLst>
              <a:ext uri="{FF2B5EF4-FFF2-40B4-BE49-F238E27FC236}">
                <a16:creationId xmlns:a16="http://schemas.microsoft.com/office/drawing/2014/main" id="{99B8FA49-89CC-FCFD-AE19-17A339ED0213}"/>
              </a:ext>
            </a:extLst>
          </p:cNvPr>
          <p:cNvPicPr>
            <a:picLocks noChangeAspect="1"/>
          </p:cNvPicPr>
          <p:nvPr/>
        </p:nvPicPr>
        <p:blipFill>
          <a:blip r:embed="rId3">
            <a:extLst>
              <a:ext uri="{28A0092B-C50C-407E-A947-70E740481C1C}">
                <a14:useLocalDpi xmlns:a14="http://schemas.microsoft.com/office/drawing/2010/main" val="0"/>
              </a:ext>
            </a:extLst>
          </a:blip>
          <a:srcRect l="-1099" t="148" r="-2218" b="1302"/>
          <a:stretch/>
        </p:blipFill>
        <p:spPr>
          <a:xfrm>
            <a:off x="7487798" y="3831092"/>
            <a:ext cx="3607489" cy="1940184"/>
          </a:xfrm>
          <a:prstGeom prst="rect">
            <a:avLst/>
          </a:prstGeom>
        </p:spPr>
      </p:pic>
      <p:pic>
        <p:nvPicPr>
          <p:cNvPr id="7" name="Image 6" descr="Une image contenant arbre, plein air, capture d’écran, ciel&#10;&#10;Description générée automatiquement">
            <a:extLst>
              <a:ext uri="{FF2B5EF4-FFF2-40B4-BE49-F238E27FC236}">
                <a16:creationId xmlns:a16="http://schemas.microsoft.com/office/drawing/2014/main" id="{54CB9F5B-C4C8-929B-614B-D873031AF4E6}"/>
              </a:ext>
            </a:extLst>
          </p:cNvPr>
          <p:cNvPicPr>
            <a:picLocks noChangeAspect="1"/>
          </p:cNvPicPr>
          <p:nvPr/>
        </p:nvPicPr>
        <p:blipFill>
          <a:blip r:embed="rId4">
            <a:extLst>
              <a:ext uri="{28A0092B-C50C-407E-A947-70E740481C1C}">
                <a14:useLocalDpi xmlns:a14="http://schemas.microsoft.com/office/drawing/2010/main" val="0"/>
              </a:ext>
            </a:extLst>
          </a:blip>
          <a:srcRect l="387" t="-1474" r="1016" b="-55"/>
          <a:stretch/>
        </p:blipFill>
        <p:spPr>
          <a:xfrm>
            <a:off x="7488238" y="1025584"/>
            <a:ext cx="3471251" cy="1883761"/>
          </a:xfrm>
          <a:prstGeom prst="rect">
            <a:avLst/>
          </a:prstGeom>
        </p:spPr>
      </p:pic>
      <p:pic>
        <p:nvPicPr>
          <p:cNvPr id="11" name="Image 10" descr="Une image contenant plein air, arbre, ciel, transport&#10;&#10;Description générée automatiquement">
            <a:extLst>
              <a:ext uri="{FF2B5EF4-FFF2-40B4-BE49-F238E27FC236}">
                <a16:creationId xmlns:a16="http://schemas.microsoft.com/office/drawing/2014/main" id="{F7A681F9-AEDB-FE79-F3B8-7CADF678B7FA}"/>
              </a:ext>
            </a:extLst>
          </p:cNvPr>
          <p:cNvPicPr>
            <a:picLocks noChangeAspect="1"/>
          </p:cNvPicPr>
          <p:nvPr/>
        </p:nvPicPr>
        <p:blipFill>
          <a:blip r:embed="rId5">
            <a:extLst>
              <a:ext uri="{28A0092B-C50C-407E-A947-70E740481C1C}">
                <a14:useLocalDpi xmlns:a14="http://schemas.microsoft.com/office/drawing/2010/main" val="0"/>
              </a:ext>
            </a:extLst>
          </a:blip>
          <a:srcRect l="140" t="1509" r="1307" b="54"/>
          <a:stretch/>
        </p:blipFill>
        <p:spPr>
          <a:xfrm>
            <a:off x="663571" y="2775103"/>
            <a:ext cx="4495067" cy="2705742"/>
          </a:xfrm>
          <a:prstGeom prst="rect">
            <a:avLst/>
          </a:prstGeom>
        </p:spPr>
      </p:pic>
      <p:sp>
        <p:nvSpPr>
          <p:cNvPr id="15" name="Espace réservé du contenu 2">
            <a:extLst>
              <a:ext uri="{FF2B5EF4-FFF2-40B4-BE49-F238E27FC236}">
                <a16:creationId xmlns:a16="http://schemas.microsoft.com/office/drawing/2014/main" id="{36461CAA-A6D3-70CD-17CB-7212FF47AE05}"/>
              </a:ext>
            </a:extLst>
          </p:cNvPr>
          <p:cNvSpPr txBox="1">
            <a:spLocks/>
          </p:cNvSpPr>
          <p:nvPr/>
        </p:nvSpPr>
        <p:spPr>
          <a:xfrm>
            <a:off x="854171" y="5525955"/>
            <a:ext cx="3557114" cy="56585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dirty="0"/>
              <a:t>Input Image</a:t>
            </a:r>
            <a:endParaRPr lang="fr-FR"/>
          </a:p>
        </p:txBody>
      </p:sp>
      <p:sp>
        <p:nvSpPr>
          <p:cNvPr id="20" name="Espace réservé du contenu 2">
            <a:extLst>
              <a:ext uri="{FF2B5EF4-FFF2-40B4-BE49-F238E27FC236}">
                <a16:creationId xmlns:a16="http://schemas.microsoft.com/office/drawing/2014/main" id="{B53199EB-A359-5DBB-9D8E-DA68DD3B3256}"/>
              </a:ext>
            </a:extLst>
          </p:cNvPr>
          <p:cNvSpPr txBox="1">
            <a:spLocks/>
          </p:cNvSpPr>
          <p:nvPr/>
        </p:nvSpPr>
        <p:spPr>
          <a:xfrm>
            <a:off x="7489282" y="2912170"/>
            <a:ext cx="3557114" cy="641589"/>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dirty="0"/>
              <a:t>«  </a:t>
            </a:r>
            <a:r>
              <a:rPr lang="fr-FR" sz="1800"/>
              <a:t>Fill</a:t>
            </a:r>
            <a:r>
              <a:rPr lang="fr-FR" sz="1800" dirty="0"/>
              <a:t> in the black sections » </a:t>
            </a:r>
            <a:endParaRPr lang="fr-FR"/>
          </a:p>
          <a:p>
            <a:pPr marL="0" indent="0" algn="ctr">
              <a:buNone/>
            </a:pPr>
            <a:r>
              <a:rPr lang="fr-FR" sz="1800"/>
              <a:t>(</a:t>
            </a:r>
            <a:r>
              <a:rPr lang="fr-FR" sz="1800" err="1"/>
              <a:t>Didn’t</a:t>
            </a:r>
            <a:r>
              <a:rPr lang="fr-FR" sz="1800" dirty="0"/>
              <a:t> </a:t>
            </a:r>
            <a:r>
              <a:rPr lang="fr-FR" sz="1800" err="1"/>
              <a:t>give</a:t>
            </a:r>
            <a:r>
              <a:rPr lang="fr-FR" sz="1800" dirty="0"/>
              <a:t> </a:t>
            </a:r>
            <a:r>
              <a:rPr lang="fr-FR" sz="1800" dirty="0" err="1"/>
              <a:t>satisfactory</a:t>
            </a:r>
            <a:r>
              <a:rPr lang="fr-FR" sz="1800" dirty="0"/>
              <a:t> </a:t>
            </a:r>
            <a:r>
              <a:rPr lang="fr-FR" sz="1800" err="1"/>
              <a:t>result</a:t>
            </a:r>
            <a:r>
              <a:rPr lang="fr-FR" sz="1800"/>
              <a:t>)</a:t>
            </a:r>
            <a:r>
              <a:rPr lang="fr-FR" sz="1800" dirty="0"/>
              <a:t> </a:t>
            </a:r>
            <a:endParaRPr lang="fr-FR"/>
          </a:p>
        </p:txBody>
      </p:sp>
      <p:sp>
        <p:nvSpPr>
          <p:cNvPr id="22" name="Espace réservé du contenu 2">
            <a:extLst>
              <a:ext uri="{FF2B5EF4-FFF2-40B4-BE49-F238E27FC236}">
                <a16:creationId xmlns:a16="http://schemas.microsoft.com/office/drawing/2014/main" id="{D0FA18A8-9F7A-44B6-731A-D2F5591D9165}"/>
              </a:ext>
            </a:extLst>
          </p:cNvPr>
          <p:cNvSpPr txBox="1">
            <a:spLocks/>
          </p:cNvSpPr>
          <p:nvPr/>
        </p:nvSpPr>
        <p:spPr>
          <a:xfrm>
            <a:off x="7404953" y="5771976"/>
            <a:ext cx="3557114" cy="6415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dirty="0"/>
              <a:t>«  </a:t>
            </a:r>
            <a:r>
              <a:rPr lang="fr-FR" sz="1800"/>
              <a:t>Fill</a:t>
            </a:r>
            <a:r>
              <a:rPr lang="fr-FR" sz="1800" dirty="0"/>
              <a:t> in the </a:t>
            </a:r>
            <a:r>
              <a:rPr lang="fr-FR" sz="1800" dirty="0" err="1"/>
              <a:t>missing</a:t>
            </a:r>
            <a:r>
              <a:rPr lang="fr-FR" sz="1800" dirty="0"/>
              <a:t> black sky » </a:t>
            </a:r>
            <a:r>
              <a:rPr lang="fr-FR" sz="1800"/>
              <a:t>    (</a:t>
            </a:r>
            <a:r>
              <a:rPr lang="fr-FR" sz="1800" err="1"/>
              <a:t>Improved</a:t>
            </a:r>
            <a:r>
              <a:rPr lang="fr-FR" sz="1800"/>
              <a:t> </a:t>
            </a:r>
            <a:r>
              <a:rPr lang="fr-FR" sz="1800" err="1"/>
              <a:t>Result</a:t>
            </a:r>
            <a:r>
              <a:rPr lang="fr-FR" sz="1800" dirty="0"/>
              <a:t> </a:t>
            </a:r>
            <a:r>
              <a:rPr lang="fr-FR" sz="1800"/>
              <a:t>)</a:t>
            </a:r>
            <a:endParaRPr lang="fr-FR"/>
          </a:p>
        </p:txBody>
      </p:sp>
      <p:cxnSp>
        <p:nvCxnSpPr>
          <p:cNvPr id="4" name="Connecteur droit avec flèche 3">
            <a:extLst>
              <a:ext uri="{FF2B5EF4-FFF2-40B4-BE49-F238E27FC236}">
                <a16:creationId xmlns:a16="http://schemas.microsoft.com/office/drawing/2014/main" id="{4D0B0DE1-BF94-F6A4-30E5-B431FCE50E9F}"/>
              </a:ext>
            </a:extLst>
          </p:cNvPr>
          <p:cNvCxnSpPr/>
          <p:nvPr/>
        </p:nvCxnSpPr>
        <p:spPr>
          <a:xfrm flipV="1">
            <a:off x="4006740" y="2256309"/>
            <a:ext cx="3469545" cy="12068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Connecteur droit avec flèche 5">
            <a:extLst>
              <a:ext uri="{FF2B5EF4-FFF2-40B4-BE49-F238E27FC236}">
                <a16:creationId xmlns:a16="http://schemas.microsoft.com/office/drawing/2014/main" id="{5B05B688-B37B-7E9F-128A-039524A93568}"/>
              </a:ext>
            </a:extLst>
          </p:cNvPr>
          <p:cNvCxnSpPr>
            <a:cxnSpLocks/>
          </p:cNvCxnSpPr>
          <p:nvPr/>
        </p:nvCxnSpPr>
        <p:spPr>
          <a:xfrm>
            <a:off x="4011303" y="3472332"/>
            <a:ext cx="3464983" cy="149888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 name="Espace réservé du numéro de diapositive 22">
            <a:extLst>
              <a:ext uri="{FF2B5EF4-FFF2-40B4-BE49-F238E27FC236}">
                <a16:creationId xmlns:a16="http://schemas.microsoft.com/office/drawing/2014/main" id="{D32C946D-C097-749A-3647-36AAEAEADE39}"/>
              </a:ext>
            </a:extLst>
          </p:cNvPr>
          <p:cNvSpPr>
            <a:spLocks noGrp="1"/>
          </p:cNvSpPr>
          <p:nvPr>
            <p:ph type="sldNum" sz="quarter" idx="12"/>
          </p:nvPr>
        </p:nvSpPr>
        <p:spPr/>
        <p:txBody>
          <a:bodyPr/>
          <a:lstStyle/>
          <a:p>
            <a:fld id="{17C8597B-F6AD-43BB-B725-2A215FB0D189}" type="slidenum">
              <a:rPr lang="fr-FR" smtClean="0"/>
              <a:t>12</a:t>
            </a:fld>
            <a:endParaRPr lang="fr-FR"/>
          </a:p>
        </p:txBody>
      </p:sp>
    </p:spTree>
    <p:extLst>
      <p:ext uri="{BB962C8B-B14F-4D97-AF65-F5344CB8AC3E}">
        <p14:creationId xmlns:p14="http://schemas.microsoft.com/office/powerpoint/2010/main" val="27692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DC64B-BEFE-C786-7D02-890A1C91E5C8}"/>
              </a:ext>
            </a:extLst>
          </p:cNvPr>
          <p:cNvSpPr>
            <a:spLocks noGrp="1"/>
          </p:cNvSpPr>
          <p:nvPr>
            <p:ph type="title"/>
          </p:nvPr>
        </p:nvSpPr>
        <p:spPr/>
        <p:txBody>
          <a:bodyPr/>
          <a:lstStyle/>
          <a:p>
            <a:r>
              <a:rPr lang="fr-FR" dirty="0"/>
              <a:t>Limitation 2 : </a:t>
            </a:r>
            <a:r>
              <a:rPr lang="fr-FR" dirty="0" err="1"/>
              <a:t>Color</a:t>
            </a:r>
            <a:r>
              <a:rPr lang="fr-FR" dirty="0"/>
              <a:t> </a:t>
            </a:r>
            <a:r>
              <a:rPr lang="fr-FR" dirty="0" err="1"/>
              <a:t>artifacts</a:t>
            </a:r>
            <a:endParaRPr lang="fr-FR" dirty="0"/>
          </a:p>
        </p:txBody>
      </p:sp>
      <p:pic>
        <p:nvPicPr>
          <p:cNvPr id="8" name="Image 7" descr="Une image contenant vélo, plein air&#10;&#10;Description générée automatiquement">
            <a:extLst>
              <a:ext uri="{FF2B5EF4-FFF2-40B4-BE49-F238E27FC236}">
                <a16:creationId xmlns:a16="http://schemas.microsoft.com/office/drawing/2014/main" id="{1FA374BC-A5E5-A9C9-557B-1514D4C19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2624" y="4137577"/>
            <a:ext cx="2162195" cy="1492711"/>
          </a:xfrm>
          <a:prstGeom prst="rect">
            <a:avLst/>
          </a:prstGeom>
        </p:spPr>
      </p:pic>
      <p:pic>
        <p:nvPicPr>
          <p:cNvPr id="9" name="Image 8" descr="Une image contenant vélo, Roue de vélo, Pneu de vélo, Cadre de vélo&#10;&#10;Description générée automatiquement">
            <a:extLst>
              <a:ext uri="{FF2B5EF4-FFF2-40B4-BE49-F238E27FC236}">
                <a16:creationId xmlns:a16="http://schemas.microsoft.com/office/drawing/2014/main" id="{83FB94EC-E69F-6933-8647-6227DDE2B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874" y="4137577"/>
            <a:ext cx="2162195" cy="1493545"/>
          </a:xfrm>
          <a:prstGeom prst="rect">
            <a:avLst/>
          </a:prstGeom>
        </p:spPr>
      </p:pic>
      <p:pic>
        <p:nvPicPr>
          <p:cNvPr id="10" name="Espace réservé du contenu 4" descr="Une image contenant plein air, arbre, transport, roue&#10;&#10;Description générée automatiquement">
            <a:extLst>
              <a:ext uri="{FF2B5EF4-FFF2-40B4-BE49-F238E27FC236}">
                <a16:creationId xmlns:a16="http://schemas.microsoft.com/office/drawing/2014/main" id="{0BAE3CBA-8ADC-EEDB-F606-3CE483D2A232}"/>
              </a:ext>
            </a:extLst>
          </p:cNvPr>
          <p:cNvPicPr>
            <a:picLocks noChangeAspect="1"/>
          </p:cNvPicPr>
          <p:nvPr/>
        </p:nvPicPr>
        <p:blipFill>
          <a:blip r:embed="rId5">
            <a:extLst>
              <a:ext uri="{28A0092B-C50C-407E-A947-70E740481C1C}">
                <a14:useLocalDpi xmlns:a14="http://schemas.microsoft.com/office/drawing/2010/main" val="0"/>
              </a:ext>
            </a:extLst>
          </a:blip>
          <a:srcRect l="39622"/>
          <a:stretch/>
        </p:blipFill>
        <p:spPr>
          <a:xfrm>
            <a:off x="7224875" y="1784733"/>
            <a:ext cx="2498527" cy="1480134"/>
          </a:xfrm>
          <a:prstGeom prst="rect">
            <a:avLst/>
          </a:prstGeom>
        </p:spPr>
      </p:pic>
      <p:sp>
        <p:nvSpPr>
          <p:cNvPr id="11" name="Espace réservé du contenu 2">
            <a:extLst>
              <a:ext uri="{FF2B5EF4-FFF2-40B4-BE49-F238E27FC236}">
                <a16:creationId xmlns:a16="http://schemas.microsoft.com/office/drawing/2014/main" id="{3796AFE0-A0D6-29DE-6F2C-7DC6F5CB664A}"/>
              </a:ext>
            </a:extLst>
          </p:cNvPr>
          <p:cNvSpPr txBox="1">
            <a:spLocks/>
          </p:cNvSpPr>
          <p:nvPr/>
        </p:nvSpPr>
        <p:spPr>
          <a:xfrm>
            <a:off x="7093728" y="5630288"/>
            <a:ext cx="4717792" cy="4704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2000" err="1"/>
              <a:t>Spherical</a:t>
            </a:r>
            <a:r>
              <a:rPr lang="fr-FR" sz="2000"/>
              <a:t> </a:t>
            </a:r>
            <a:r>
              <a:rPr lang="fr-FR" sz="2000" err="1"/>
              <a:t>Harmonics</a:t>
            </a:r>
            <a:r>
              <a:rPr lang="fr-FR" sz="2000"/>
              <a:t> </a:t>
            </a:r>
            <a:r>
              <a:rPr lang="fr-FR" sz="2000" err="1"/>
              <a:t>induce</a:t>
            </a:r>
            <a:r>
              <a:rPr lang="fr-FR" sz="2000"/>
              <a:t> </a:t>
            </a:r>
            <a:r>
              <a:rPr lang="fr-FR" sz="2000" err="1"/>
              <a:t>blurry</a:t>
            </a:r>
            <a:r>
              <a:rPr lang="fr-FR" sz="2000"/>
              <a:t> </a:t>
            </a:r>
            <a:r>
              <a:rPr lang="fr-FR" sz="2000" err="1"/>
              <a:t>artifacts</a:t>
            </a:r>
            <a:endParaRPr lang="fr-FR" sz="2000"/>
          </a:p>
        </p:txBody>
      </p:sp>
      <p:sp>
        <p:nvSpPr>
          <p:cNvPr id="12" name="Espace réservé du contenu 2">
            <a:extLst>
              <a:ext uri="{FF2B5EF4-FFF2-40B4-BE49-F238E27FC236}">
                <a16:creationId xmlns:a16="http://schemas.microsoft.com/office/drawing/2014/main" id="{B75329CD-8D6E-C64F-5958-E34BE5D8517B}"/>
              </a:ext>
            </a:extLst>
          </p:cNvPr>
          <p:cNvSpPr txBox="1">
            <a:spLocks/>
          </p:cNvSpPr>
          <p:nvPr/>
        </p:nvSpPr>
        <p:spPr>
          <a:xfrm>
            <a:off x="8344750" y="3290785"/>
            <a:ext cx="3270069" cy="7527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900" err="1"/>
              <a:t>Chromatic</a:t>
            </a:r>
            <a:r>
              <a:rPr lang="fr-FR" sz="1900"/>
              <a:t> aberration</a:t>
            </a:r>
          </a:p>
        </p:txBody>
      </p:sp>
      <p:grpSp>
        <p:nvGrpSpPr>
          <p:cNvPr id="4" name="Groupe 3">
            <a:extLst>
              <a:ext uri="{FF2B5EF4-FFF2-40B4-BE49-F238E27FC236}">
                <a16:creationId xmlns:a16="http://schemas.microsoft.com/office/drawing/2014/main" id="{D2D27B8A-EB81-4C1B-A030-7AFAC6E44F0C}"/>
              </a:ext>
            </a:extLst>
          </p:cNvPr>
          <p:cNvGrpSpPr/>
          <p:nvPr/>
        </p:nvGrpSpPr>
        <p:grpSpPr>
          <a:xfrm>
            <a:off x="838200" y="1690688"/>
            <a:ext cx="5453595" cy="3718956"/>
            <a:chOff x="6065866" y="1799290"/>
            <a:chExt cx="5483401" cy="4033951"/>
          </a:xfrm>
        </p:grpSpPr>
        <p:pic>
          <p:nvPicPr>
            <p:cNvPr id="6" name="Image 5" descr="Une image contenant voie ferrée, ciel, plein air, piste&#10;&#10;Description générée automatiquement">
              <a:extLst>
                <a:ext uri="{FF2B5EF4-FFF2-40B4-BE49-F238E27FC236}">
                  <a16:creationId xmlns:a16="http://schemas.microsoft.com/office/drawing/2014/main" id="{CCE29D16-6561-C076-CF95-B196FE7D4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866" y="1841325"/>
              <a:ext cx="5483401" cy="3991916"/>
            </a:xfrm>
            <a:prstGeom prst="rect">
              <a:avLst/>
            </a:prstGeom>
          </p:spPr>
        </p:pic>
        <p:sp>
          <p:nvSpPr>
            <p:cNvPr id="13" name="Ellipse 12">
              <a:extLst>
                <a:ext uri="{FF2B5EF4-FFF2-40B4-BE49-F238E27FC236}">
                  <a16:creationId xmlns:a16="http://schemas.microsoft.com/office/drawing/2014/main" id="{67331937-71FB-88FA-4CB3-C77CB4FB8EC0}"/>
                </a:ext>
              </a:extLst>
            </p:cNvPr>
            <p:cNvSpPr/>
            <p:nvPr/>
          </p:nvSpPr>
          <p:spPr>
            <a:xfrm>
              <a:off x="7878871" y="1799290"/>
              <a:ext cx="1916482" cy="18833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grpSp>
      <p:pic>
        <p:nvPicPr>
          <p:cNvPr id="15" name="Image 14">
            <a:extLst>
              <a:ext uri="{FF2B5EF4-FFF2-40B4-BE49-F238E27FC236}">
                <a16:creationId xmlns:a16="http://schemas.microsoft.com/office/drawing/2014/main" id="{748D8169-58A1-E6EB-245C-D574896E0BBD}"/>
              </a:ext>
            </a:extLst>
          </p:cNvPr>
          <p:cNvPicPr>
            <a:picLocks noChangeAspect="1"/>
          </p:cNvPicPr>
          <p:nvPr/>
        </p:nvPicPr>
        <p:blipFill>
          <a:blip r:embed="rId7"/>
          <a:stretch>
            <a:fillRect/>
          </a:stretch>
        </p:blipFill>
        <p:spPr>
          <a:xfrm>
            <a:off x="9956385" y="2070100"/>
            <a:ext cx="1658434" cy="1054290"/>
          </a:xfrm>
          <a:prstGeom prst="rect">
            <a:avLst/>
          </a:prstGeom>
        </p:spPr>
      </p:pic>
      <p:cxnSp>
        <p:nvCxnSpPr>
          <p:cNvPr id="17" name="Connecteur droit 16">
            <a:extLst>
              <a:ext uri="{FF2B5EF4-FFF2-40B4-BE49-F238E27FC236}">
                <a16:creationId xmlns:a16="http://schemas.microsoft.com/office/drawing/2014/main" id="{2472027D-2038-9D15-E608-7CA7BA2CDC77}"/>
              </a:ext>
            </a:extLst>
          </p:cNvPr>
          <p:cNvCxnSpPr/>
          <p:nvPr/>
        </p:nvCxnSpPr>
        <p:spPr>
          <a:xfrm flipV="1">
            <a:off x="8854371" y="2070100"/>
            <a:ext cx="1102014" cy="300720"/>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981585BE-3BE1-847B-8684-3A6AAB7F668A}"/>
              </a:ext>
            </a:extLst>
          </p:cNvPr>
          <p:cNvCxnSpPr>
            <a:cxnSpLocks/>
          </p:cNvCxnSpPr>
          <p:nvPr/>
        </p:nvCxnSpPr>
        <p:spPr>
          <a:xfrm>
            <a:off x="8854371" y="2750232"/>
            <a:ext cx="1102014" cy="374158"/>
          </a:xfrm>
          <a:prstGeom prst="line">
            <a:avLst/>
          </a:prstGeom>
          <a:ln w="9525">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ZoneTexte 20">
            <a:extLst>
              <a:ext uri="{FF2B5EF4-FFF2-40B4-BE49-F238E27FC236}">
                <a16:creationId xmlns:a16="http://schemas.microsoft.com/office/drawing/2014/main" id="{97B3B931-8653-19BD-8384-D29F949DCAE2}"/>
              </a:ext>
            </a:extLst>
          </p:cNvPr>
          <p:cNvSpPr txBox="1"/>
          <p:nvPr/>
        </p:nvSpPr>
        <p:spPr>
          <a:xfrm>
            <a:off x="1779437" y="5474926"/>
            <a:ext cx="3629890" cy="369332"/>
          </a:xfrm>
          <a:prstGeom prst="rect">
            <a:avLst/>
          </a:prstGeom>
          <a:noFill/>
        </p:spPr>
        <p:txBody>
          <a:bodyPr wrap="square" lIns="91440" tIns="45720" rIns="91440" bIns="45720" rtlCol="0" anchor="t">
            <a:spAutoFit/>
          </a:bodyPr>
          <a:lstStyle/>
          <a:p>
            <a:pPr algn="ctr"/>
            <a:r>
              <a:rPr lang="fr-FR"/>
              <a:t>Black Specks</a:t>
            </a:r>
          </a:p>
        </p:txBody>
      </p:sp>
      <p:sp>
        <p:nvSpPr>
          <p:cNvPr id="16" name="Espace réservé du numéro de diapositive 15">
            <a:extLst>
              <a:ext uri="{FF2B5EF4-FFF2-40B4-BE49-F238E27FC236}">
                <a16:creationId xmlns:a16="http://schemas.microsoft.com/office/drawing/2014/main" id="{07533A1C-57A9-DA91-8243-3C81B16BD40F}"/>
              </a:ext>
            </a:extLst>
          </p:cNvPr>
          <p:cNvSpPr>
            <a:spLocks noGrp="1"/>
          </p:cNvSpPr>
          <p:nvPr>
            <p:ph type="sldNum" sz="quarter" idx="12"/>
          </p:nvPr>
        </p:nvSpPr>
        <p:spPr/>
        <p:txBody>
          <a:bodyPr/>
          <a:lstStyle/>
          <a:p>
            <a:fld id="{17C8597B-F6AD-43BB-B725-2A215FB0D189}" type="slidenum">
              <a:rPr lang="fr-FR" smtClean="0"/>
              <a:t>13</a:t>
            </a:fld>
            <a:endParaRPr lang="fr-FR"/>
          </a:p>
        </p:txBody>
      </p:sp>
    </p:spTree>
    <p:extLst>
      <p:ext uri="{BB962C8B-B14F-4D97-AF65-F5344CB8AC3E}">
        <p14:creationId xmlns:p14="http://schemas.microsoft.com/office/powerpoint/2010/main" val="2887075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CD4642-092F-831A-AACF-7DA743E7CC32}"/>
              </a:ext>
            </a:extLst>
          </p:cNvPr>
          <p:cNvSpPr>
            <a:spLocks noGrp="1"/>
          </p:cNvSpPr>
          <p:nvPr>
            <p:ph type="title"/>
          </p:nvPr>
        </p:nvSpPr>
        <p:spPr/>
        <p:txBody>
          <a:bodyPr/>
          <a:lstStyle/>
          <a:p>
            <a:r>
              <a:rPr lang="fr-FR"/>
              <a:t>Extension 2 : </a:t>
            </a:r>
            <a:r>
              <a:rPr lang="fr-FR" err="1"/>
              <a:t>Adding</a:t>
            </a:r>
            <a:r>
              <a:rPr lang="fr-FR"/>
              <a:t> </a:t>
            </a:r>
            <a:r>
              <a:rPr lang="fr-FR" err="1"/>
              <a:t>Depth</a:t>
            </a:r>
            <a:r>
              <a:rPr lang="fr-FR"/>
              <a:t> Regularization</a:t>
            </a:r>
          </a:p>
        </p:txBody>
      </p:sp>
      <p:pic>
        <p:nvPicPr>
          <p:cNvPr id="10" name="Image 9" descr="Une image contenant plein air, voie ferrée, ciel, véhicule&#10;&#10;Description générée automatiquement">
            <a:extLst>
              <a:ext uri="{FF2B5EF4-FFF2-40B4-BE49-F238E27FC236}">
                <a16:creationId xmlns:a16="http://schemas.microsoft.com/office/drawing/2014/main" id="{AB752B00-CC05-CCC8-C97B-7AD4B1BCD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783" y="1853919"/>
            <a:ext cx="1805210" cy="1006439"/>
          </a:xfrm>
          <a:prstGeom prst="rect">
            <a:avLst/>
          </a:prstGeom>
        </p:spPr>
      </p:pic>
      <p:pic>
        <p:nvPicPr>
          <p:cNvPr id="12" name="Image 11" descr="Une image contenant noir et blanc, noir, monochrome&#10;&#10;Description générée automatiquement">
            <a:extLst>
              <a:ext uri="{FF2B5EF4-FFF2-40B4-BE49-F238E27FC236}">
                <a16:creationId xmlns:a16="http://schemas.microsoft.com/office/drawing/2014/main" id="{E80164A7-E3C3-CD60-441E-4E05317D7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671" y="1852370"/>
            <a:ext cx="1809284" cy="1002320"/>
          </a:xfrm>
          <a:prstGeom prst="rect">
            <a:avLst/>
          </a:prstGeom>
        </p:spPr>
      </p:pic>
      <p:pic>
        <p:nvPicPr>
          <p:cNvPr id="13" name="Image 12" descr="Une image contenant voie ferrée, ciel, plein air, transport&#10;&#10;Description générée automatiquement">
            <a:extLst>
              <a:ext uri="{FF2B5EF4-FFF2-40B4-BE49-F238E27FC236}">
                <a16:creationId xmlns:a16="http://schemas.microsoft.com/office/drawing/2014/main" id="{C7AEB09E-7127-C500-AD32-DE32812E3F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8814" y="3420761"/>
            <a:ext cx="4446918" cy="3237356"/>
          </a:xfrm>
          <a:prstGeom prst="rect">
            <a:avLst/>
          </a:prstGeom>
        </p:spPr>
      </p:pic>
      <p:pic>
        <p:nvPicPr>
          <p:cNvPr id="14" name="Image 13" descr="Une image contenant voie ferrée, ciel, plein air, piste&#10;&#10;Description générée automatiquement">
            <a:extLst>
              <a:ext uri="{FF2B5EF4-FFF2-40B4-BE49-F238E27FC236}">
                <a16:creationId xmlns:a16="http://schemas.microsoft.com/office/drawing/2014/main" id="{A79F63DC-57A7-2F2D-86C4-C8B13C9170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957" y="3412524"/>
            <a:ext cx="4446918" cy="3237356"/>
          </a:xfrm>
          <a:prstGeom prst="rect">
            <a:avLst/>
          </a:prstGeom>
        </p:spPr>
      </p:pic>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20A1DC3B-B994-78FC-93CC-0234BE2D9BB6}"/>
                  </a:ext>
                </a:extLst>
              </p:cNvPr>
              <p:cNvSpPr txBox="1"/>
              <p:nvPr/>
            </p:nvSpPr>
            <p:spPr>
              <a:xfrm>
                <a:off x="3347773" y="2844603"/>
                <a:ext cx="5902415" cy="3978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400" i="1" dirty="0" smtClean="0">
                          <a:latin typeface="Cambria Math" panose="02040503050406030204" pitchFamily="18" charset="0"/>
                        </a:rPr>
                        <m:t>𝐿</m:t>
                      </m:r>
                      <m:r>
                        <a:rPr lang="fr-FR" sz="2400" i="1" dirty="0" smtClean="0">
                          <a:latin typeface="Cambria Math" panose="02040503050406030204" pitchFamily="18" charset="0"/>
                        </a:rPr>
                        <m:t> = </m:t>
                      </m:r>
                      <m:d>
                        <m:dPr>
                          <m:ctrlPr>
                            <a:rPr lang="fr-FR" sz="2400" i="1" dirty="0" smtClean="0">
                              <a:solidFill>
                                <a:schemeClr val="tx1"/>
                              </a:solidFill>
                              <a:latin typeface="Cambria Math" panose="02040503050406030204" pitchFamily="18" charset="0"/>
                            </a:rPr>
                          </m:ctrlPr>
                        </m:dPr>
                        <m:e>
                          <m:r>
                            <a:rPr lang="fr-FR" sz="2400" i="1" dirty="0" smtClean="0">
                              <a:solidFill>
                                <a:schemeClr val="tx1"/>
                              </a:solidFill>
                              <a:latin typeface="Cambria Math" panose="02040503050406030204" pitchFamily="18" charset="0"/>
                            </a:rPr>
                            <m:t>1 − </m:t>
                          </m:r>
                          <m:r>
                            <a:rPr lang="fr-FR" sz="2400" i="1" dirty="0" smtClean="0">
                              <a:solidFill>
                                <a:schemeClr val="tx1"/>
                              </a:solidFill>
                              <a:latin typeface="Cambria Math" panose="02040503050406030204" pitchFamily="18" charset="0"/>
                            </a:rPr>
                            <m:t>𝜆</m:t>
                          </m:r>
                        </m:e>
                      </m:d>
                      <m:sSub>
                        <m:sSubPr>
                          <m:ctrlPr>
                            <a:rPr lang="fr-FR" sz="2400" i="1" dirty="0" smtClean="0">
                              <a:solidFill>
                                <a:schemeClr val="tx1"/>
                              </a:solidFill>
                              <a:latin typeface="Cambria Math" panose="02040503050406030204" pitchFamily="18" charset="0"/>
                            </a:rPr>
                          </m:ctrlPr>
                        </m:sSubPr>
                        <m:e>
                          <m:r>
                            <a:rPr lang="fr-FR" sz="2400" i="1" dirty="0" smtClean="0">
                              <a:solidFill>
                                <a:schemeClr val="tx1"/>
                              </a:solidFill>
                              <a:latin typeface="Cambria Math" panose="02040503050406030204" pitchFamily="18" charset="0"/>
                            </a:rPr>
                            <m:t>𝐿</m:t>
                          </m:r>
                        </m:e>
                        <m:sub>
                          <m:r>
                            <a:rPr lang="fr-FR" sz="2400" i="1" dirty="0" smtClean="0">
                              <a:solidFill>
                                <a:schemeClr val="tx1"/>
                              </a:solidFill>
                              <a:latin typeface="Cambria Math" panose="02040503050406030204" pitchFamily="18" charset="0"/>
                            </a:rPr>
                            <m:t>1</m:t>
                          </m:r>
                        </m:sub>
                      </m:sSub>
                      <m:r>
                        <a:rPr lang="fr-FR" sz="2400" i="1" dirty="0" smtClean="0">
                          <a:solidFill>
                            <a:schemeClr val="tx1"/>
                          </a:solidFill>
                          <a:latin typeface="Cambria Math" panose="02040503050406030204" pitchFamily="18" charset="0"/>
                        </a:rPr>
                        <m:t>+ </m:t>
                      </m:r>
                      <m:r>
                        <a:rPr lang="fr-FR" sz="2400" i="1" dirty="0" smtClean="0">
                          <a:solidFill>
                            <a:schemeClr val="tx1"/>
                          </a:solidFill>
                          <a:latin typeface="Cambria Math" panose="02040503050406030204" pitchFamily="18" charset="0"/>
                        </a:rPr>
                        <m:t>𝜆</m:t>
                      </m:r>
                      <m:sSub>
                        <m:sSubPr>
                          <m:ctrlPr>
                            <a:rPr lang="fr-FR" sz="2400" i="1" dirty="0" smtClean="0">
                              <a:solidFill>
                                <a:schemeClr val="tx1"/>
                              </a:solidFill>
                              <a:latin typeface="Cambria Math" panose="02040503050406030204" pitchFamily="18" charset="0"/>
                            </a:rPr>
                          </m:ctrlPr>
                        </m:sSubPr>
                        <m:e>
                          <m:r>
                            <a:rPr lang="fr-FR" sz="2400" i="1" dirty="0" smtClean="0">
                              <a:solidFill>
                                <a:schemeClr val="tx1"/>
                              </a:solidFill>
                              <a:latin typeface="Cambria Math" panose="02040503050406030204" pitchFamily="18" charset="0"/>
                            </a:rPr>
                            <m:t>𝐿</m:t>
                          </m:r>
                        </m:e>
                        <m:sub>
                          <m:d>
                            <m:dPr>
                              <m:begChr m:val="{"/>
                              <m:endChr m:val="}"/>
                              <m:ctrlPr>
                                <a:rPr lang="fr-FR" sz="2400" i="1" dirty="0" smtClean="0">
                                  <a:solidFill>
                                    <a:schemeClr val="tx1"/>
                                  </a:solidFill>
                                  <a:latin typeface="Cambria Math" panose="02040503050406030204" pitchFamily="18" charset="0"/>
                                </a:rPr>
                              </m:ctrlPr>
                            </m:dPr>
                            <m:e>
                              <m:r>
                                <a:rPr lang="fr-FR" sz="2400" i="1" dirty="0" smtClean="0">
                                  <a:solidFill>
                                    <a:schemeClr val="tx1"/>
                                  </a:solidFill>
                                  <a:latin typeface="Cambria Math" panose="02040503050406030204" pitchFamily="18" charset="0"/>
                                </a:rPr>
                                <m:t>𝐷</m:t>
                              </m:r>
                              <m:r>
                                <a:rPr lang="fr-FR" sz="2400" i="1" dirty="0" smtClean="0">
                                  <a:solidFill>
                                    <a:schemeClr val="tx1"/>
                                  </a:solidFill>
                                  <a:latin typeface="Cambria Math" panose="02040503050406030204" pitchFamily="18" charset="0"/>
                                </a:rPr>
                                <m:t>−</m:t>
                              </m:r>
                              <m:r>
                                <a:rPr lang="fr-FR" sz="2400" i="1" dirty="0" smtClean="0">
                                  <a:solidFill>
                                    <a:schemeClr val="tx1"/>
                                  </a:solidFill>
                                  <a:latin typeface="Cambria Math" panose="02040503050406030204" pitchFamily="18" charset="0"/>
                                </a:rPr>
                                <m:t>𝑆𝑆𝐼𝑀</m:t>
                              </m:r>
                            </m:e>
                          </m:d>
                        </m:sub>
                      </m:sSub>
                      <m:r>
                        <a:rPr lang="en-US" sz="2400" b="0" i="1" dirty="0" smtClean="0">
                          <a:solidFill>
                            <a:srgbClr val="FF0000"/>
                          </a:solidFill>
                          <a:latin typeface="Cambria Math" panose="02040503050406030204" pitchFamily="18" charset="0"/>
                        </a:rPr>
                        <m:t>+</m:t>
                      </m:r>
                      <m:sSub>
                        <m:sSubPr>
                          <m:ctrlPr>
                            <a:rPr lang="en-US" sz="2400" b="0" i="1" dirty="0" smtClean="0">
                              <a:solidFill>
                                <a:srgbClr val="FF0000"/>
                              </a:solidFill>
                              <a:latin typeface="Cambria Math" panose="02040503050406030204" pitchFamily="18" charset="0"/>
                            </a:rPr>
                          </m:ctrlPr>
                        </m:sSubPr>
                        <m:e>
                          <m:r>
                            <a:rPr lang="en-US" sz="2400" b="0" i="1" dirty="0" smtClean="0">
                              <a:solidFill>
                                <a:srgbClr val="FF0000"/>
                              </a:solidFill>
                              <a:latin typeface="Cambria Math" panose="02040503050406030204" pitchFamily="18" charset="0"/>
                            </a:rPr>
                            <m:t>𝐿</m:t>
                          </m:r>
                        </m:e>
                        <m:sub>
                          <m:d>
                            <m:dPr>
                              <m:begChr m:val="{"/>
                              <m:endChr m:val="}"/>
                              <m:ctrlPr>
                                <a:rPr lang="en-US" sz="2400" b="0" i="1" dirty="0" smtClean="0">
                                  <a:solidFill>
                                    <a:srgbClr val="FF0000"/>
                                  </a:solidFill>
                                  <a:latin typeface="Cambria Math" panose="02040503050406030204" pitchFamily="18" charset="0"/>
                                </a:rPr>
                              </m:ctrlPr>
                            </m:dPr>
                            <m:e>
                              <m:r>
                                <a:rPr lang="en-US" sz="2400" b="0" i="1" dirty="0" smtClean="0">
                                  <a:solidFill>
                                    <a:srgbClr val="FF0000"/>
                                  </a:solidFill>
                                  <a:latin typeface="Cambria Math" panose="02040503050406030204" pitchFamily="18" charset="0"/>
                                </a:rPr>
                                <m:t>𝑑𝑒𝑝𝑡h</m:t>
                              </m:r>
                            </m:e>
                          </m:d>
                        </m:sub>
                      </m:sSub>
                    </m:oMath>
                  </m:oMathPara>
                </a14:m>
                <a:endParaRPr lang="fr-FR" sz="3200"/>
              </a:p>
            </p:txBody>
          </p:sp>
        </mc:Choice>
        <mc:Fallback>
          <p:sp>
            <p:nvSpPr>
              <p:cNvPr id="15" name="ZoneTexte 14">
                <a:extLst>
                  <a:ext uri="{FF2B5EF4-FFF2-40B4-BE49-F238E27FC236}">
                    <a16:creationId xmlns:a16="http://schemas.microsoft.com/office/drawing/2014/main" id="{20A1DC3B-B994-78FC-93CC-0234BE2D9BB6}"/>
                  </a:ext>
                </a:extLst>
              </p:cNvPr>
              <p:cNvSpPr txBox="1">
                <a:spLocks noRot="1" noChangeAspect="1" noMove="1" noResize="1" noEditPoints="1" noAdjustHandles="1" noChangeArrowheads="1" noChangeShapeType="1" noTextEdit="1"/>
              </p:cNvSpPr>
              <p:nvPr/>
            </p:nvSpPr>
            <p:spPr>
              <a:xfrm>
                <a:off x="3347773" y="2844603"/>
                <a:ext cx="5902415" cy="397866"/>
              </a:xfrm>
              <a:prstGeom prst="rect">
                <a:avLst/>
              </a:prstGeom>
              <a:blipFill>
                <a:blip r:embed="rId7"/>
                <a:stretch>
                  <a:fillRect b="-24615"/>
                </a:stretch>
              </a:blipFill>
            </p:spPr>
            <p:txBody>
              <a:bodyPr/>
              <a:lstStyle/>
              <a:p>
                <a:r>
                  <a:rPr lang="fr-FR">
                    <a:noFill/>
                  </a:rPr>
                  <a:t> </a:t>
                </a:r>
              </a:p>
            </p:txBody>
          </p:sp>
        </mc:Fallback>
      </mc:AlternateContent>
      <p:sp>
        <p:nvSpPr>
          <p:cNvPr id="16" name="Ellipse 15">
            <a:extLst>
              <a:ext uri="{FF2B5EF4-FFF2-40B4-BE49-F238E27FC236}">
                <a16:creationId xmlns:a16="http://schemas.microsoft.com/office/drawing/2014/main" id="{63E2A9CA-9B28-FCE3-407C-9C50DF7132E6}"/>
              </a:ext>
            </a:extLst>
          </p:cNvPr>
          <p:cNvSpPr/>
          <p:nvPr/>
        </p:nvSpPr>
        <p:spPr>
          <a:xfrm>
            <a:off x="2233133" y="3412522"/>
            <a:ext cx="1670974" cy="15500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7" name="Ellipse 16">
            <a:extLst>
              <a:ext uri="{FF2B5EF4-FFF2-40B4-BE49-F238E27FC236}">
                <a16:creationId xmlns:a16="http://schemas.microsoft.com/office/drawing/2014/main" id="{DC5370CF-D9D6-27EC-5970-9A3E4724EB26}"/>
              </a:ext>
            </a:extLst>
          </p:cNvPr>
          <p:cNvSpPr/>
          <p:nvPr/>
        </p:nvSpPr>
        <p:spPr>
          <a:xfrm>
            <a:off x="7991330" y="3463568"/>
            <a:ext cx="1670974" cy="15500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Flèche : courbe vers le bas 2">
            <a:extLst>
              <a:ext uri="{FF2B5EF4-FFF2-40B4-BE49-F238E27FC236}">
                <a16:creationId xmlns:a16="http://schemas.microsoft.com/office/drawing/2014/main" id="{03FB4A4D-5DB6-1BB6-2415-4B6C1B081078}"/>
              </a:ext>
            </a:extLst>
          </p:cNvPr>
          <p:cNvSpPr/>
          <p:nvPr/>
        </p:nvSpPr>
        <p:spPr>
          <a:xfrm>
            <a:off x="3762703" y="3241966"/>
            <a:ext cx="4525192" cy="502398"/>
          </a:xfrm>
          <a:prstGeom prst="curved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4" name="ZoneTexte 3">
            <a:extLst>
              <a:ext uri="{FF2B5EF4-FFF2-40B4-BE49-F238E27FC236}">
                <a16:creationId xmlns:a16="http://schemas.microsoft.com/office/drawing/2014/main" id="{93A16090-6A5C-521E-4E03-BF31D52D524F}"/>
              </a:ext>
            </a:extLst>
          </p:cNvPr>
          <p:cNvSpPr txBox="1"/>
          <p:nvPr/>
        </p:nvSpPr>
        <p:spPr>
          <a:xfrm>
            <a:off x="3904107" y="1390690"/>
            <a:ext cx="5094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err="1"/>
              <a:t>Using</a:t>
            </a:r>
            <a:r>
              <a:rPr lang="fr-FR"/>
              <a:t> a </a:t>
            </a:r>
            <a:r>
              <a:rPr lang="fr-FR" err="1"/>
              <a:t>Depth</a:t>
            </a:r>
            <a:r>
              <a:rPr lang="fr-FR"/>
              <a:t> </a:t>
            </a:r>
            <a:r>
              <a:rPr lang="fr-FR" err="1"/>
              <a:t>Estimator</a:t>
            </a:r>
            <a:r>
              <a:rPr lang="fr-FR"/>
              <a:t>, (like DepthAnythingv2)</a:t>
            </a:r>
          </a:p>
        </p:txBody>
      </p:sp>
      <p:cxnSp>
        <p:nvCxnSpPr>
          <p:cNvPr id="30" name="Connecteur droit avec flèche 29">
            <a:extLst>
              <a:ext uri="{FF2B5EF4-FFF2-40B4-BE49-F238E27FC236}">
                <a16:creationId xmlns:a16="http://schemas.microsoft.com/office/drawing/2014/main" id="{F99E988C-3466-0287-ACB0-F99BF7CC4B83}"/>
              </a:ext>
            </a:extLst>
          </p:cNvPr>
          <p:cNvCxnSpPr>
            <a:stCxn id="10" idx="3"/>
            <a:endCxn id="12" idx="1"/>
          </p:cNvCxnSpPr>
          <p:nvPr/>
        </p:nvCxnSpPr>
        <p:spPr>
          <a:xfrm flipV="1">
            <a:off x="6174993" y="2353530"/>
            <a:ext cx="464678" cy="360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FAD44FC2-0B3F-4FB1-A88B-AB1E9EFD0356}"/>
              </a:ext>
            </a:extLst>
          </p:cNvPr>
          <p:cNvSpPr>
            <a:spLocks noGrp="1"/>
          </p:cNvSpPr>
          <p:nvPr>
            <p:ph type="sldNum" sz="quarter" idx="12"/>
          </p:nvPr>
        </p:nvSpPr>
        <p:spPr/>
        <p:txBody>
          <a:bodyPr/>
          <a:lstStyle/>
          <a:p>
            <a:fld id="{17C8597B-F6AD-43BB-B725-2A215FB0D189}" type="slidenum">
              <a:rPr lang="fr-FR" smtClean="0"/>
              <a:t>14</a:t>
            </a:fld>
            <a:endParaRPr lang="fr-FR"/>
          </a:p>
        </p:txBody>
      </p:sp>
    </p:spTree>
    <p:extLst>
      <p:ext uri="{BB962C8B-B14F-4D97-AF65-F5344CB8AC3E}">
        <p14:creationId xmlns:p14="http://schemas.microsoft.com/office/powerpoint/2010/main" val="1249014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5FDC53-5F64-EA9F-AB4B-BE721F159CDF}"/>
              </a:ext>
            </a:extLst>
          </p:cNvPr>
          <p:cNvSpPr>
            <a:spLocks noGrp="1"/>
          </p:cNvSpPr>
          <p:nvPr>
            <p:ph type="title"/>
          </p:nvPr>
        </p:nvSpPr>
        <p:spPr>
          <a:xfrm>
            <a:off x="312356" y="503722"/>
            <a:ext cx="9795638" cy="1114380"/>
          </a:xfrm>
        </p:spPr>
        <p:txBody>
          <a:bodyPr vert="horz" lIns="91440" tIns="45720" rIns="91440" bIns="45720" rtlCol="0" anchor="b">
            <a:normAutofit/>
          </a:bodyPr>
          <a:lstStyle/>
          <a:p>
            <a:pPr algn="ctr"/>
            <a:r>
              <a:rPr lang="en-US" sz="3600" dirty="0"/>
              <a:t>Extension 3 : SFM Comparison </a:t>
            </a:r>
            <a:r>
              <a:rPr lang="en-US" sz="3600" dirty="0" err="1"/>
              <a:t>CoLMAP</a:t>
            </a:r>
            <a:r>
              <a:rPr lang="en-US" sz="3600" dirty="0"/>
              <a:t>/GLOMAP</a:t>
            </a:r>
          </a:p>
        </p:txBody>
      </p:sp>
      <p:pic>
        <p:nvPicPr>
          <p:cNvPr id="5" name="Image 4">
            <a:extLst>
              <a:ext uri="{FF2B5EF4-FFF2-40B4-BE49-F238E27FC236}">
                <a16:creationId xmlns:a16="http://schemas.microsoft.com/office/drawing/2014/main" id="{0B812CFB-41FD-3F4A-D8C6-4BDE498E2592}"/>
              </a:ext>
            </a:extLst>
          </p:cNvPr>
          <p:cNvPicPr>
            <a:picLocks noChangeAspect="1"/>
          </p:cNvPicPr>
          <p:nvPr/>
        </p:nvPicPr>
        <p:blipFill>
          <a:blip r:embed="rId3"/>
          <a:stretch>
            <a:fillRect/>
          </a:stretch>
        </p:blipFill>
        <p:spPr>
          <a:xfrm>
            <a:off x="208227" y="2752816"/>
            <a:ext cx="5485863" cy="3346376"/>
          </a:xfrm>
          <a:prstGeom prst="rect">
            <a:avLst/>
          </a:prstGeom>
        </p:spPr>
      </p:pic>
      <p:pic>
        <p:nvPicPr>
          <p:cNvPr id="7" name="Image 6" descr="Une image contenant plein air, herbe, arbre, banc&#10;&#10;Description générée automatiquement">
            <a:extLst>
              <a:ext uri="{FF2B5EF4-FFF2-40B4-BE49-F238E27FC236}">
                <a16:creationId xmlns:a16="http://schemas.microsoft.com/office/drawing/2014/main" id="{4C6561F1-9ECB-1A49-D636-D0B2AB19B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494" y="3236203"/>
            <a:ext cx="5203373" cy="2731771"/>
          </a:xfrm>
          <a:prstGeom prst="rect">
            <a:avLst/>
          </a:prstGeom>
        </p:spPr>
      </p:pic>
      <p:sp>
        <p:nvSpPr>
          <p:cNvPr id="8" name="Espace réservé du contenu 2">
            <a:extLst>
              <a:ext uri="{FF2B5EF4-FFF2-40B4-BE49-F238E27FC236}">
                <a16:creationId xmlns:a16="http://schemas.microsoft.com/office/drawing/2014/main" id="{9B006C60-6D18-AFE2-DF58-72FD14D72005}"/>
              </a:ext>
            </a:extLst>
          </p:cNvPr>
          <p:cNvSpPr txBox="1">
            <a:spLocks/>
          </p:cNvSpPr>
          <p:nvPr/>
        </p:nvSpPr>
        <p:spPr>
          <a:xfrm>
            <a:off x="3724020" y="5149268"/>
            <a:ext cx="4933419" cy="890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GLOMAP</a:t>
            </a:r>
          </a:p>
        </p:txBody>
      </p:sp>
      <p:sp>
        <p:nvSpPr>
          <p:cNvPr id="9" name="Espace réservé du contenu 2">
            <a:extLst>
              <a:ext uri="{FF2B5EF4-FFF2-40B4-BE49-F238E27FC236}">
                <a16:creationId xmlns:a16="http://schemas.microsoft.com/office/drawing/2014/main" id="{493B262B-5B78-AACC-96E5-E4B05ADD4774}"/>
              </a:ext>
            </a:extLst>
          </p:cNvPr>
          <p:cNvSpPr txBox="1">
            <a:spLocks/>
          </p:cNvSpPr>
          <p:nvPr/>
        </p:nvSpPr>
        <p:spPr>
          <a:xfrm>
            <a:off x="3797144" y="3455771"/>
            <a:ext cx="4933419" cy="890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err="1"/>
              <a:t>Colmap</a:t>
            </a:r>
            <a:endParaRPr lang="en-US" sz="2400" dirty="0"/>
          </a:p>
        </p:txBody>
      </p:sp>
      <p:sp>
        <p:nvSpPr>
          <p:cNvPr id="10" name="Espace réservé du contenu 2">
            <a:extLst>
              <a:ext uri="{FF2B5EF4-FFF2-40B4-BE49-F238E27FC236}">
                <a16:creationId xmlns:a16="http://schemas.microsoft.com/office/drawing/2014/main" id="{6567B5FB-4A03-DBA2-32D3-9D7D3805E4AD}"/>
              </a:ext>
            </a:extLst>
          </p:cNvPr>
          <p:cNvSpPr txBox="1">
            <a:spLocks/>
          </p:cNvSpPr>
          <p:nvPr/>
        </p:nvSpPr>
        <p:spPr>
          <a:xfrm>
            <a:off x="5906642" y="6099192"/>
            <a:ext cx="6213963" cy="890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Qualitative differences in the output of Gaussian splatting with different solvers</a:t>
            </a:r>
          </a:p>
        </p:txBody>
      </p:sp>
      <p:sp>
        <p:nvSpPr>
          <p:cNvPr id="11" name="Espace réservé du contenu 2">
            <a:extLst>
              <a:ext uri="{FF2B5EF4-FFF2-40B4-BE49-F238E27FC236}">
                <a16:creationId xmlns:a16="http://schemas.microsoft.com/office/drawing/2014/main" id="{7DBF02DA-6F0C-9729-7E35-85C30D182D59}"/>
              </a:ext>
            </a:extLst>
          </p:cNvPr>
          <p:cNvSpPr txBox="1">
            <a:spLocks/>
          </p:cNvSpPr>
          <p:nvPr/>
        </p:nvSpPr>
        <p:spPr>
          <a:xfrm>
            <a:off x="-300404" y="6244954"/>
            <a:ext cx="6213963" cy="890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GLOMAP is a faster in average SFM solver</a:t>
            </a:r>
          </a:p>
        </p:txBody>
      </p:sp>
      <p:sp>
        <p:nvSpPr>
          <p:cNvPr id="13" name="Espace réservé du numéro de diapositive 12">
            <a:extLst>
              <a:ext uri="{FF2B5EF4-FFF2-40B4-BE49-F238E27FC236}">
                <a16:creationId xmlns:a16="http://schemas.microsoft.com/office/drawing/2014/main" id="{A5F96B80-C9DA-C9E3-520E-C3FE3805305B}"/>
              </a:ext>
            </a:extLst>
          </p:cNvPr>
          <p:cNvSpPr>
            <a:spLocks noGrp="1"/>
          </p:cNvSpPr>
          <p:nvPr>
            <p:ph type="sldNum" sz="quarter" idx="12"/>
          </p:nvPr>
        </p:nvSpPr>
        <p:spPr/>
        <p:txBody>
          <a:bodyPr/>
          <a:lstStyle/>
          <a:p>
            <a:fld id="{17C8597B-F6AD-43BB-B725-2A215FB0D189}" type="slidenum">
              <a:rPr lang="fr-FR" smtClean="0"/>
              <a:t>15</a:t>
            </a:fld>
            <a:endParaRPr lang="fr-FR"/>
          </a:p>
        </p:txBody>
      </p:sp>
    </p:spTree>
    <p:extLst>
      <p:ext uri="{BB962C8B-B14F-4D97-AF65-F5344CB8AC3E}">
        <p14:creationId xmlns:p14="http://schemas.microsoft.com/office/powerpoint/2010/main" val="209557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B4F6075-CD77-0549-E646-D582B337B7D3}"/>
              </a:ext>
            </a:extLst>
          </p:cNvPr>
          <p:cNvSpPr>
            <a:spLocks noGrp="1"/>
          </p:cNvSpPr>
          <p:nvPr>
            <p:ph type="title"/>
          </p:nvPr>
        </p:nvSpPr>
        <p:spPr>
          <a:xfrm>
            <a:off x="838201" y="479493"/>
            <a:ext cx="5257800" cy="1325563"/>
          </a:xfrm>
        </p:spPr>
        <p:txBody>
          <a:bodyPr>
            <a:normAutofit/>
          </a:bodyPr>
          <a:lstStyle/>
          <a:p>
            <a:r>
              <a:rPr lang="fr-FR" dirty="0"/>
              <a:t>Conclusion</a:t>
            </a:r>
          </a:p>
        </p:txBody>
      </p:sp>
      <p:sp>
        <p:nvSpPr>
          <p:cNvPr id="3" name="Espace réservé du contenu 2">
            <a:extLst>
              <a:ext uri="{FF2B5EF4-FFF2-40B4-BE49-F238E27FC236}">
                <a16:creationId xmlns:a16="http://schemas.microsoft.com/office/drawing/2014/main" id="{9FC089FF-E41F-E31E-7FA8-FEBB20F316DA}"/>
              </a:ext>
            </a:extLst>
          </p:cNvPr>
          <p:cNvSpPr>
            <a:spLocks noGrp="1"/>
          </p:cNvSpPr>
          <p:nvPr>
            <p:ph idx="1"/>
          </p:nvPr>
        </p:nvSpPr>
        <p:spPr>
          <a:xfrm>
            <a:off x="838201" y="1984443"/>
            <a:ext cx="5257800" cy="4192520"/>
          </a:xfrm>
        </p:spPr>
        <p:txBody>
          <a:bodyPr vert="horz" lIns="91440" tIns="45720" rIns="91440" bIns="45720" rtlCol="0">
            <a:normAutofit/>
          </a:bodyPr>
          <a:lstStyle/>
          <a:p>
            <a:r>
              <a:rPr lang="fr-FR" sz="2200" b="1">
                <a:ea typeface="+mn-lt"/>
                <a:cs typeface="+mn-lt"/>
              </a:rPr>
              <a:t>3D </a:t>
            </a:r>
            <a:r>
              <a:rPr lang="fr-FR" sz="2200" b="1" err="1">
                <a:ea typeface="+mn-lt"/>
                <a:cs typeface="+mn-lt"/>
              </a:rPr>
              <a:t>Gaussian</a:t>
            </a:r>
            <a:r>
              <a:rPr lang="fr-FR" sz="2200" b="1">
                <a:ea typeface="+mn-lt"/>
                <a:cs typeface="+mn-lt"/>
              </a:rPr>
              <a:t> </a:t>
            </a:r>
            <a:r>
              <a:rPr lang="fr-FR" sz="2200" b="1" err="1">
                <a:ea typeface="+mn-lt"/>
                <a:cs typeface="+mn-lt"/>
              </a:rPr>
              <a:t>Splatting</a:t>
            </a:r>
            <a:r>
              <a:rPr lang="fr-FR" sz="2200" b="1">
                <a:ea typeface="+mn-lt"/>
                <a:cs typeface="+mn-lt"/>
              </a:rPr>
              <a:t>: </a:t>
            </a:r>
            <a:r>
              <a:rPr lang="fr-FR" sz="2200" b="1" err="1">
                <a:ea typeface="+mn-lt"/>
                <a:cs typeface="+mn-lt"/>
              </a:rPr>
              <a:t>Revolutionizing</a:t>
            </a:r>
            <a:r>
              <a:rPr lang="fr-FR" sz="2200" b="1">
                <a:ea typeface="+mn-lt"/>
                <a:cs typeface="+mn-lt"/>
              </a:rPr>
              <a:t> 3D Reconstruction</a:t>
            </a:r>
            <a:endParaRPr lang="fr-FR" sz="2200"/>
          </a:p>
          <a:p>
            <a:pPr marL="0" indent="0">
              <a:buNone/>
            </a:pPr>
            <a:r>
              <a:rPr lang="fr-FR" sz="2200" i="1">
                <a:ea typeface="+mn-lt"/>
                <a:cs typeface="+mn-lt"/>
              </a:rPr>
              <a:t>A new </a:t>
            </a:r>
            <a:r>
              <a:rPr lang="fr-FR" sz="2200" i="1" err="1">
                <a:ea typeface="+mn-lt"/>
                <a:cs typeface="+mn-lt"/>
              </a:rPr>
              <a:t>paper</a:t>
            </a:r>
            <a:r>
              <a:rPr lang="fr-FR" sz="2200" i="1">
                <a:ea typeface="+mn-lt"/>
                <a:cs typeface="+mn-lt"/>
              </a:rPr>
              <a:t> </a:t>
            </a:r>
            <a:r>
              <a:rPr lang="fr-FR" sz="2200" i="1" err="1">
                <a:ea typeface="+mn-lt"/>
                <a:cs typeface="+mn-lt"/>
              </a:rPr>
              <a:t>published</a:t>
            </a:r>
            <a:r>
              <a:rPr lang="fr-FR" sz="2200" i="1">
                <a:ea typeface="+mn-lt"/>
                <a:cs typeface="+mn-lt"/>
              </a:rPr>
              <a:t> </a:t>
            </a:r>
            <a:r>
              <a:rPr lang="fr-FR" sz="2200" i="1" err="1">
                <a:ea typeface="+mn-lt"/>
                <a:cs typeface="+mn-lt"/>
              </a:rPr>
              <a:t>almost</a:t>
            </a:r>
            <a:r>
              <a:rPr lang="fr-FR" sz="2200" i="1">
                <a:ea typeface="+mn-lt"/>
                <a:cs typeface="+mn-lt"/>
              </a:rPr>
              <a:t> </a:t>
            </a:r>
            <a:r>
              <a:rPr lang="fr-FR" sz="2200" i="1" err="1">
                <a:ea typeface="+mn-lt"/>
                <a:cs typeface="+mn-lt"/>
              </a:rPr>
              <a:t>every</a:t>
            </a:r>
            <a:r>
              <a:rPr lang="fr-FR" sz="2200" i="1">
                <a:ea typeface="+mn-lt"/>
                <a:cs typeface="+mn-lt"/>
              </a:rPr>
              <a:t> </a:t>
            </a:r>
            <a:r>
              <a:rPr lang="fr-FR" sz="2200" i="1" err="1">
                <a:ea typeface="+mn-lt"/>
                <a:cs typeface="+mn-lt"/>
              </a:rPr>
              <a:t>day</a:t>
            </a:r>
            <a:r>
              <a:rPr lang="fr-FR" sz="2200" i="1">
                <a:ea typeface="+mn-lt"/>
                <a:cs typeface="+mn-lt"/>
              </a:rPr>
              <a:t> on the topic!</a:t>
            </a:r>
            <a:endParaRPr lang="fr-FR" sz="2200"/>
          </a:p>
          <a:p>
            <a:r>
              <a:rPr lang="fr-FR" sz="2200" b="1">
                <a:ea typeface="+mn-lt"/>
                <a:cs typeface="+mn-lt"/>
              </a:rPr>
              <a:t>Our Contributions:</a:t>
            </a:r>
            <a:endParaRPr lang="fr-FR" sz="2200"/>
          </a:p>
          <a:p>
            <a:pPr marL="0" indent="0">
              <a:buNone/>
            </a:pPr>
            <a:r>
              <a:rPr lang="fr-FR" sz="2200" err="1">
                <a:ea typeface="+mn-lt"/>
                <a:cs typeface="+mn-lt"/>
              </a:rPr>
              <a:t>Identified</a:t>
            </a:r>
            <a:r>
              <a:rPr lang="fr-FR" sz="2200">
                <a:ea typeface="+mn-lt"/>
                <a:cs typeface="+mn-lt"/>
              </a:rPr>
              <a:t> key limitations and </a:t>
            </a:r>
            <a:r>
              <a:rPr lang="fr-FR" sz="2200" err="1">
                <a:ea typeface="+mn-lt"/>
                <a:cs typeface="+mn-lt"/>
              </a:rPr>
              <a:t>proposed</a:t>
            </a:r>
            <a:r>
              <a:rPr lang="fr-FR" sz="2200">
                <a:ea typeface="+mn-lt"/>
                <a:cs typeface="+mn-lt"/>
              </a:rPr>
              <a:t> </a:t>
            </a:r>
            <a:r>
              <a:rPr lang="fr-FR" sz="2200" err="1">
                <a:ea typeface="+mn-lt"/>
                <a:cs typeface="+mn-lt"/>
              </a:rPr>
              <a:t>potential</a:t>
            </a:r>
            <a:r>
              <a:rPr lang="fr-FR" sz="2200">
                <a:ea typeface="+mn-lt"/>
                <a:cs typeface="+mn-lt"/>
              </a:rPr>
              <a:t> extensions.</a:t>
            </a:r>
            <a:endParaRPr lang="fr-FR" sz="2200"/>
          </a:p>
          <a:p>
            <a:r>
              <a:rPr lang="fr-FR" sz="2200" b="1">
                <a:ea typeface="+mn-lt"/>
                <a:cs typeface="+mn-lt"/>
              </a:rPr>
              <a:t>Future Directions:</a:t>
            </a:r>
            <a:endParaRPr lang="fr-FR" sz="2200"/>
          </a:p>
          <a:p>
            <a:pPr marL="0" indent="0">
              <a:buNone/>
            </a:pPr>
            <a:r>
              <a:rPr lang="fr-FR" sz="2200">
                <a:ea typeface="+mn-lt"/>
                <a:cs typeface="+mn-lt"/>
              </a:rPr>
              <a:t>Explore </a:t>
            </a:r>
            <a:r>
              <a:rPr lang="fr-FR" sz="2200" err="1">
                <a:ea typeface="+mn-lt"/>
                <a:cs typeface="+mn-lt"/>
              </a:rPr>
              <a:t>mesh</a:t>
            </a:r>
            <a:r>
              <a:rPr lang="fr-FR" sz="2200">
                <a:ea typeface="+mn-lt"/>
                <a:cs typeface="+mn-lt"/>
              </a:rPr>
              <a:t> reconstruction.</a:t>
            </a:r>
            <a:endParaRPr lang="fr-FR" sz="2200"/>
          </a:p>
          <a:p>
            <a:pPr marL="0" indent="0">
              <a:buNone/>
            </a:pPr>
            <a:r>
              <a:rPr lang="fr-FR" sz="2200" err="1">
                <a:ea typeface="+mn-lt"/>
                <a:cs typeface="+mn-lt"/>
              </a:rPr>
              <a:t>Investigate</a:t>
            </a:r>
            <a:r>
              <a:rPr lang="fr-FR" sz="2200">
                <a:ea typeface="+mn-lt"/>
                <a:cs typeface="+mn-lt"/>
              </a:rPr>
              <a:t> temporal </a:t>
            </a:r>
            <a:r>
              <a:rPr lang="fr-FR" sz="2200" err="1">
                <a:ea typeface="+mn-lt"/>
                <a:cs typeface="+mn-lt"/>
              </a:rPr>
              <a:t>Gaussian</a:t>
            </a:r>
            <a:r>
              <a:rPr lang="fr-FR" sz="2200">
                <a:ea typeface="+mn-lt"/>
                <a:cs typeface="+mn-lt"/>
              </a:rPr>
              <a:t> </a:t>
            </a:r>
            <a:r>
              <a:rPr lang="fr-FR" sz="2200" err="1">
                <a:ea typeface="+mn-lt"/>
                <a:cs typeface="+mn-lt"/>
              </a:rPr>
              <a:t>representations</a:t>
            </a:r>
            <a:r>
              <a:rPr lang="fr-FR" sz="2200">
                <a:ea typeface="+mn-lt"/>
                <a:cs typeface="+mn-lt"/>
              </a:rPr>
              <a:t>.</a:t>
            </a:r>
            <a:endParaRPr lang="fr-FR" sz="2200"/>
          </a:p>
          <a:p>
            <a:endParaRPr lang="fr-FR" sz="2200"/>
          </a:p>
        </p:txBody>
      </p:sp>
      <p:graphicFrame>
        <p:nvGraphicFramePr>
          <p:cNvPr id="4" name="Tableau 3">
            <a:extLst>
              <a:ext uri="{FF2B5EF4-FFF2-40B4-BE49-F238E27FC236}">
                <a16:creationId xmlns:a16="http://schemas.microsoft.com/office/drawing/2014/main" id="{B6A0A2CE-33DC-3E6E-D245-96E194F54D23}"/>
              </a:ext>
            </a:extLst>
          </p:cNvPr>
          <p:cNvGraphicFramePr>
            <a:graphicFrameLocks noGrp="1"/>
          </p:cNvGraphicFramePr>
          <p:nvPr>
            <p:extLst>
              <p:ext uri="{D42A27DB-BD31-4B8C-83A1-F6EECF244321}">
                <p14:modId xmlns:p14="http://schemas.microsoft.com/office/powerpoint/2010/main" val="4071467638"/>
              </p:ext>
            </p:extLst>
          </p:nvPr>
        </p:nvGraphicFramePr>
        <p:xfrm>
          <a:off x="6541053" y="1386353"/>
          <a:ext cx="4777382" cy="3912586"/>
        </p:xfrm>
        <a:graphic>
          <a:graphicData uri="http://schemas.openxmlformats.org/drawingml/2006/table">
            <a:tbl>
              <a:tblPr firstRow="1" bandRow="1">
                <a:tableStyleId>{5C22544A-7EE6-4342-B048-85BDC9FD1C3A}</a:tableStyleId>
              </a:tblPr>
              <a:tblGrid>
                <a:gridCol w="2330349">
                  <a:extLst>
                    <a:ext uri="{9D8B030D-6E8A-4147-A177-3AD203B41FA5}">
                      <a16:colId xmlns:a16="http://schemas.microsoft.com/office/drawing/2014/main" val="1191212544"/>
                    </a:ext>
                  </a:extLst>
                </a:gridCol>
                <a:gridCol w="2447033">
                  <a:extLst>
                    <a:ext uri="{9D8B030D-6E8A-4147-A177-3AD203B41FA5}">
                      <a16:colId xmlns:a16="http://schemas.microsoft.com/office/drawing/2014/main" val="1248718317"/>
                    </a:ext>
                  </a:extLst>
                </a:gridCol>
              </a:tblGrid>
              <a:tr h="528079">
                <a:tc>
                  <a:txBody>
                    <a:bodyPr/>
                    <a:lstStyle/>
                    <a:p>
                      <a:pPr lvl="0">
                        <a:buNone/>
                      </a:pPr>
                      <a:r>
                        <a:rPr lang="fr-FR" sz="2400"/>
                        <a:t>Limitations</a:t>
                      </a:r>
                    </a:p>
                  </a:txBody>
                  <a:tcPr marL="120018" marR="120018" marT="60009" marB="60009"/>
                </a:tc>
                <a:tc>
                  <a:txBody>
                    <a:bodyPr/>
                    <a:lstStyle/>
                    <a:p>
                      <a:pPr lvl="0">
                        <a:buNone/>
                      </a:pPr>
                      <a:r>
                        <a:rPr lang="fr-FR" sz="2400"/>
                        <a:t>Extensions</a:t>
                      </a:r>
                    </a:p>
                  </a:txBody>
                  <a:tcPr marL="120018" marR="120018" marT="60009" marB="60009"/>
                </a:tc>
                <a:extLst>
                  <a:ext uri="{0D108BD9-81ED-4DB2-BD59-A6C34878D82A}">
                    <a16:rowId xmlns:a16="http://schemas.microsoft.com/office/drawing/2014/main" val="3139121738"/>
                  </a:ext>
                </a:extLst>
              </a:tr>
              <a:tr h="1248187">
                <a:tc>
                  <a:txBody>
                    <a:bodyPr/>
                    <a:lstStyle/>
                    <a:p>
                      <a:r>
                        <a:rPr lang="fr-FR" sz="2400"/>
                        <a:t>Holes  due to missing camera views</a:t>
                      </a:r>
                      <a:endParaRPr lang="fr-FR" sz="2400" err="1"/>
                    </a:p>
                  </a:txBody>
                  <a:tcPr marL="120018" marR="120018" marT="60009" marB="60009"/>
                </a:tc>
                <a:tc>
                  <a:txBody>
                    <a:bodyPr/>
                    <a:lstStyle/>
                    <a:p>
                      <a:r>
                        <a:rPr lang="fr-FR" sz="2400"/>
                        <a:t>Fix them with Stable Diffusion</a:t>
                      </a:r>
                    </a:p>
                  </a:txBody>
                  <a:tcPr marL="120018" marR="120018" marT="60009" marB="60009"/>
                </a:tc>
                <a:extLst>
                  <a:ext uri="{0D108BD9-81ED-4DB2-BD59-A6C34878D82A}">
                    <a16:rowId xmlns:a16="http://schemas.microsoft.com/office/drawing/2014/main" val="1481876389"/>
                  </a:ext>
                </a:extLst>
              </a:tr>
              <a:tr h="888133">
                <a:tc>
                  <a:txBody>
                    <a:bodyPr/>
                    <a:lstStyle/>
                    <a:p>
                      <a:r>
                        <a:rPr lang="fr-FR" sz="2400"/>
                        <a:t>Color artifacts</a:t>
                      </a:r>
                      <a:endParaRPr lang="fr-FR" sz="2400" err="1"/>
                    </a:p>
                  </a:txBody>
                  <a:tcPr marL="120018" marR="120018" marT="60009" marB="60009"/>
                </a:tc>
                <a:tc>
                  <a:txBody>
                    <a:bodyPr/>
                    <a:lstStyle/>
                    <a:p>
                      <a:r>
                        <a:rPr lang="fr-FR" sz="2400"/>
                        <a:t>Depth Regularization</a:t>
                      </a:r>
                      <a:endParaRPr lang="fr-FR" sz="2400" err="1"/>
                    </a:p>
                  </a:txBody>
                  <a:tcPr marL="120018" marR="120018" marT="60009" marB="60009"/>
                </a:tc>
                <a:extLst>
                  <a:ext uri="{0D108BD9-81ED-4DB2-BD59-A6C34878D82A}">
                    <a16:rowId xmlns:a16="http://schemas.microsoft.com/office/drawing/2014/main" val="2066423246"/>
                  </a:ext>
                </a:extLst>
              </a:tr>
              <a:tr h="1248187">
                <a:tc>
                  <a:txBody>
                    <a:bodyPr/>
                    <a:lstStyle/>
                    <a:p>
                      <a:r>
                        <a:rPr lang="fr-FR" sz="2400" dirty="0"/>
                        <a:t>Possible Speed </a:t>
                      </a:r>
                      <a:r>
                        <a:rPr lang="fr-FR" sz="2400" dirty="0" err="1"/>
                        <a:t>Ups</a:t>
                      </a:r>
                      <a:endParaRPr lang="fr-FR" sz="2400" dirty="0"/>
                    </a:p>
                  </a:txBody>
                  <a:tcPr marL="120018" marR="120018" marT="60009" marB="60009"/>
                </a:tc>
                <a:tc>
                  <a:txBody>
                    <a:bodyPr/>
                    <a:lstStyle/>
                    <a:p>
                      <a:r>
                        <a:rPr lang="fr-FR" sz="2400" dirty="0"/>
                        <a:t>Compare </a:t>
                      </a:r>
                      <a:r>
                        <a:rPr lang="fr-FR" sz="2400" dirty="0" err="1"/>
                        <a:t>two</a:t>
                      </a:r>
                      <a:r>
                        <a:rPr lang="fr-FR" sz="2400" dirty="0"/>
                        <a:t> </a:t>
                      </a:r>
                      <a:r>
                        <a:rPr lang="fr-FR" sz="2400" dirty="0" err="1"/>
                        <a:t>SfM</a:t>
                      </a:r>
                      <a:r>
                        <a:rPr lang="fr-FR" sz="2400" dirty="0"/>
                        <a:t> algorithm </a:t>
                      </a:r>
                    </a:p>
                  </a:txBody>
                  <a:tcPr marL="120018" marR="120018" marT="60009" marB="60009"/>
                </a:tc>
                <a:extLst>
                  <a:ext uri="{0D108BD9-81ED-4DB2-BD59-A6C34878D82A}">
                    <a16:rowId xmlns:a16="http://schemas.microsoft.com/office/drawing/2014/main" val="2614133007"/>
                  </a:ext>
                </a:extLst>
              </a:tr>
            </a:tbl>
          </a:graphicData>
        </a:graphic>
      </p:graphicFrame>
      <p:sp>
        <p:nvSpPr>
          <p:cNvPr id="5" name="Espace réservé du numéro de diapositive 4">
            <a:extLst>
              <a:ext uri="{FF2B5EF4-FFF2-40B4-BE49-F238E27FC236}">
                <a16:creationId xmlns:a16="http://schemas.microsoft.com/office/drawing/2014/main" id="{60F6B755-A23B-A620-6A94-3AC4268F73D8}"/>
              </a:ext>
            </a:extLst>
          </p:cNvPr>
          <p:cNvSpPr>
            <a:spLocks noGrp="1"/>
          </p:cNvSpPr>
          <p:nvPr>
            <p:ph type="sldNum" sz="quarter" idx="12"/>
          </p:nvPr>
        </p:nvSpPr>
        <p:spPr/>
        <p:txBody>
          <a:bodyPr/>
          <a:lstStyle/>
          <a:p>
            <a:fld id="{17C8597B-F6AD-43BB-B725-2A215FB0D189}" type="slidenum">
              <a:rPr lang="fr-FR" smtClean="0"/>
              <a:t>16</a:t>
            </a:fld>
            <a:endParaRPr lang="fr-FR"/>
          </a:p>
        </p:txBody>
      </p:sp>
    </p:spTree>
    <p:extLst>
      <p:ext uri="{BB962C8B-B14F-4D97-AF65-F5344CB8AC3E}">
        <p14:creationId xmlns:p14="http://schemas.microsoft.com/office/powerpoint/2010/main" val="243514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484215-0C83-5A50-326E-82D8B62E88F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The END </a:t>
            </a:r>
            <a:r>
              <a:rPr lang="en-US" sz="3600" dirty="0">
                <a:solidFill>
                  <a:schemeClr val="tx1">
                    <a:lumMod val="85000"/>
                    <a:lumOff val="15000"/>
                  </a:schemeClr>
                </a:solidFill>
                <a:sym typeface="Wingdings" panose="05000000000000000000" pitchFamily="2" charset="2"/>
              </a:rPr>
              <a:t> </a:t>
            </a:r>
            <a:endParaRPr lang="en-US" sz="3600" dirty="0">
              <a:solidFill>
                <a:schemeClr val="tx1">
                  <a:lumMod val="85000"/>
                  <a:lumOff val="15000"/>
                </a:schemeClr>
              </a:solidFill>
            </a:endParaRPr>
          </a:p>
        </p:txBody>
      </p:sp>
      <p:pic>
        <p:nvPicPr>
          <p:cNvPr id="5" name="Espace réservé du contenu 4">
            <a:extLst>
              <a:ext uri="{FF2B5EF4-FFF2-40B4-BE49-F238E27FC236}">
                <a16:creationId xmlns:a16="http://schemas.microsoft.com/office/drawing/2014/main" id="{A11A1C18-EB6F-C9BA-9156-1BB7B6FE66D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6" name="Espace réservé du numéro de diapositive 5">
            <a:extLst>
              <a:ext uri="{FF2B5EF4-FFF2-40B4-BE49-F238E27FC236}">
                <a16:creationId xmlns:a16="http://schemas.microsoft.com/office/drawing/2014/main" id="{A6F4EF25-3B2C-79EC-177D-7A7EEAD31CB4}"/>
              </a:ext>
            </a:extLst>
          </p:cNvPr>
          <p:cNvSpPr>
            <a:spLocks noGrp="1"/>
          </p:cNvSpPr>
          <p:nvPr>
            <p:ph type="sldNum" sz="quarter" idx="12"/>
          </p:nvPr>
        </p:nvSpPr>
        <p:spPr/>
        <p:txBody>
          <a:bodyPr/>
          <a:lstStyle/>
          <a:p>
            <a:fld id="{17C8597B-F6AD-43BB-B725-2A215FB0D189}" type="slidenum">
              <a:rPr lang="fr-FR" smtClean="0"/>
              <a:t>17</a:t>
            </a:fld>
            <a:endParaRPr lang="fr-FR"/>
          </a:p>
        </p:txBody>
      </p:sp>
      <p:sp>
        <p:nvSpPr>
          <p:cNvPr id="7" name="Titre 1">
            <a:extLst>
              <a:ext uri="{FF2B5EF4-FFF2-40B4-BE49-F238E27FC236}">
                <a16:creationId xmlns:a16="http://schemas.microsoft.com/office/drawing/2014/main" id="{484FC947-27B3-6C37-2886-2D0C807ACAB1}"/>
              </a:ext>
            </a:extLst>
          </p:cNvPr>
          <p:cNvSpPr txBox="1">
            <a:spLocks/>
          </p:cNvSpPr>
          <p:nvPr/>
        </p:nvSpPr>
        <p:spPr>
          <a:xfrm>
            <a:off x="4048125" y="4798615"/>
            <a:ext cx="10515600" cy="14184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THE END !</a:t>
            </a:r>
          </a:p>
        </p:txBody>
      </p:sp>
    </p:spTree>
    <p:extLst>
      <p:ext uri="{BB962C8B-B14F-4D97-AF65-F5344CB8AC3E}">
        <p14:creationId xmlns:p14="http://schemas.microsoft.com/office/powerpoint/2010/main" val="3138838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1A33F7-745D-E8CA-39B7-447EED0C557F}"/>
              </a:ext>
            </a:extLst>
          </p:cNvPr>
          <p:cNvSpPr>
            <a:spLocks noGrp="1"/>
          </p:cNvSpPr>
          <p:nvPr>
            <p:ph type="title"/>
          </p:nvPr>
        </p:nvSpPr>
        <p:spPr/>
        <p:txBody>
          <a:bodyPr/>
          <a:lstStyle/>
          <a:p>
            <a:r>
              <a:rPr lang="fr-FR" dirty="0"/>
              <a:t>UNUSED SHOULD BE REMOVE</a:t>
            </a:r>
          </a:p>
        </p:txBody>
      </p:sp>
      <p:sp>
        <p:nvSpPr>
          <p:cNvPr id="3" name="Espace réservé du contenu 2">
            <a:extLst>
              <a:ext uri="{FF2B5EF4-FFF2-40B4-BE49-F238E27FC236}">
                <a16:creationId xmlns:a16="http://schemas.microsoft.com/office/drawing/2014/main" id="{3A6B6990-5608-3A5F-B715-9D7D95048A85}"/>
              </a:ext>
            </a:extLst>
          </p:cNvPr>
          <p:cNvSpPr>
            <a:spLocks noGrp="1"/>
          </p:cNvSpPr>
          <p:nvPr>
            <p:ph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77656B6-3B28-1C26-ECAA-7AD6A26FA91D}"/>
              </a:ext>
            </a:extLst>
          </p:cNvPr>
          <p:cNvSpPr>
            <a:spLocks noGrp="1"/>
          </p:cNvSpPr>
          <p:nvPr>
            <p:ph type="sldNum" sz="quarter" idx="12"/>
          </p:nvPr>
        </p:nvSpPr>
        <p:spPr/>
        <p:txBody>
          <a:bodyPr/>
          <a:lstStyle/>
          <a:p>
            <a:fld id="{17C8597B-F6AD-43BB-B725-2A215FB0D189}" type="slidenum">
              <a:rPr lang="fr-FR" smtClean="0"/>
              <a:t>18</a:t>
            </a:fld>
            <a:endParaRPr lang="fr-FR"/>
          </a:p>
        </p:txBody>
      </p:sp>
    </p:spTree>
    <p:extLst>
      <p:ext uri="{BB962C8B-B14F-4D97-AF65-F5344CB8AC3E}">
        <p14:creationId xmlns:p14="http://schemas.microsoft.com/office/powerpoint/2010/main" val="4058064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EE0811-54FB-6645-D2CE-CEDB6E4A6D8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8B5CEB4-6A7B-8CDC-3C4C-C8DF59B7B4EF}"/>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EC61BB37-675B-0FAD-096B-2D8851EC17B6}"/>
              </a:ext>
            </a:extLst>
          </p:cNvPr>
          <p:cNvSpPr>
            <a:spLocks noGrp="1"/>
          </p:cNvSpPr>
          <p:nvPr>
            <p:ph type="sldNum" sz="quarter" idx="12"/>
          </p:nvPr>
        </p:nvSpPr>
        <p:spPr/>
        <p:txBody>
          <a:bodyPr/>
          <a:lstStyle/>
          <a:p>
            <a:fld id="{17C8597B-F6AD-43BB-B725-2A215FB0D189}" type="slidenum">
              <a:rPr lang="fr-FR" smtClean="0"/>
              <a:t>19</a:t>
            </a:fld>
            <a:endParaRPr lang="fr-FR"/>
          </a:p>
        </p:txBody>
      </p:sp>
    </p:spTree>
    <p:extLst>
      <p:ext uri="{BB962C8B-B14F-4D97-AF65-F5344CB8AC3E}">
        <p14:creationId xmlns:p14="http://schemas.microsoft.com/office/powerpoint/2010/main" val="1079919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C0D96C-A175-F6EB-5B8D-5B1DFF93D393}"/>
              </a:ext>
            </a:extLst>
          </p:cNvPr>
          <p:cNvSpPr>
            <a:spLocks noGrp="1"/>
          </p:cNvSpPr>
          <p:nvPr>
            <p:ph type="title"/>
          </p:nvPr>
        </p:nvSpPr>
        <p:spPr>
          <a:xfrm>
            <a:off x="839071" y="404314"/>
            <a:ext cx="9179037" cy="2063808"/>
          </a:xfrm>
        </p:spPr>
        <p:txBody>
          <a:bodyPr vert="horz" lIns="91440" tIns="45720" rIns="91440" bIns="45720" rtlCol="0" anchor="b">
            <a:normAutofit fontScale="90000"/>
          </a:bodyPr>
          <a:lstStyle/>
          <a:p>
            <a:r>
              <a:rPr lang="en-US" sz="5400" dirty="0">
                <a:latin typeface="Aptos Display"/>
              </a:rPr>
              <a:t>Problem: From a Series of Images, Create a 3D reconstructed scene</a:t>
            </a:r>
            <a:endParaRPr lang="fr-FR" sz="5400" dirty="0">
              <a:latin typeface="Aptos Display"/>
            </a:endParaRPr>
          </a:p>
        </p:txBody>
      </p:sp>
      <p:pic>
        <p:nvPicPr>
          <p:cNvPr id="9" name="Espace réservé du contenu 8" descr="Une image contenant Roue de vélo, roue, pneu, vélo&#10;&#10;Description générée automatiquement">
            <a:extLst>
              <a:ext uri="{FF2B5EF4-FFF2-40B4-BE49-F238E27FC236}">
                <a16:creationId xmlns:a16="http://schemas.microsoft.com/office/drawing/2014/main" id="{AF2D8E33-85E5-F0B5-D798-7525189498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1231" y="3136095"/>
            <a:ext cx="3715954" cy="2750193"/>
          </a:xfrm>
          <a:prstGeom prst="rect">
            <a:avLst/>
          </a:prstGeom>
        </p:spPr>
      </p:pic>
      <p:pic>
        <p:nvPicPr>
          <p:cNvPr id="38" name="Image 37" descr="Une image contenant roue, piano, Roue de vélo, vélo&#10;&#10;Description générée automatiquement">
            <a:extLst>
              <a:ext uri="{FF2B5EF4-FFF2-40B4-BE49-F238E27FC236}">
                <a16:creationId xmlns:a16="http://schemas.microsoft.com/office/drawing/2014/main" id="{A93727DB-5ACE-B8E9-FEAC-F6C600809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993" y="3136721"/>
            <a:ext cx="4161273" cy="2752305"/>
          </a:xfrm>
          <a:prstGeom prst="rect">
            <a:avLst/>
          </a:prstGeom>
        </p:spPr>
      </p:pic>
      <p:sp>
        <p:nvSpPr>
          <p:cNvPr id="3" name="Flèche : droite 2">
            <a:extLst>
              <a:ext uri="{FF2B5EF4-FFF2-40B4-BE49-F238E27FC236}">
                <a16:creationId xmlns:a16="http://schemas.microsoft.com/office/drawing/2014/main" id="{460587F5-C8C0-13BF-0726-86D854764F23}"/>
              </a:ext>
            </a:extLst>
          </p:cNvPr>
          <p:cNvSpPr/>
          <p:nvPr/>
        </p:nvSpPr>
        <p:spPr>
          <a:xfrm>
            <a:off x="4810156" y="4305016"/>
            <a:ext cx="2110028" cy="901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space réservé du numéro de diapositive 40">
            <a:extLst>
              <a:ext uri="{FF2B5EF4-FFF2-40B4-BE49-F238E27FC236}">
                <a16:creationId xmlns:a16="http://schemas.microsoft.com/office/drawing/2014/main" id="{DEBB9A4D-BA37-68F3-C943-19A094C960B1}"/>
              </a:ext>
            </a:extLst>
          </p:cNvPr>
          <p:cNvSpPr>
            <a:spLocks noGrp="1"/>
          </p:cNvSpPr>
          <p:nvPr>
            <p:ph type="sldNum" sz="quarter" idx="12"/>
          </p:nvPr>
        </p:nvSpPr>
        <p:spPr/>
        <p:txBody>
          <a:bodyPr/>
          <a:lstStyle/>
          <a:p>
            <a:fld id="{17C8597B-F6AD-43BB-B725-2A215FB0D189}" type="slidenum">
              <a:rPr lang="fr-FR" smtClean="0"/>
              <a:t>2</a:t>
            </a:fld>
            <a:endParaRPr lang="fr-FR"/>
          </a:p>
        </p:txBody>
      </p:sp>
      <p:sp>
        <p:nvSpPr>
          <p:cNvPr id="44" name="Content Placeholder 7">
            <a:extLst>
              <a:ext uri="{FF2B5EF4-FFF2-40B4-BE49-F238E27FC236}">
                <a16:creationId xmlns:a16="http://schemas.microsoft.com/office/drawing/2014/main" id="{4A2BA3E3-D7A4-138C-58B9-FD29999D3480}"/>
              </a:ext>
            </a:extLst>
          </p:cNvPr>
          <p:cNvSpPr txBox="1">
            <a:spLocks/>
          </p:cNvSpPr>
          <p:nvPr/>
        </p:nvSpPr>
        <p:spPr>
          <a:xfrm>
            <a:off x="431706" y="7794846"/>
            <a:ext cx="12336329" cy="32072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Numerous applications in robotics, Virtual Reality…</a:t>
            </a:r>
          </a:p>
        </p:txBody>
      </p:sp>
    </p:spTree>
    <p:extLst>
      <p:ext uri="{BB962C8B-B14F-4D97-AF65-F5344CB8AC3E}">
        <p14:creationId xmlns:p14="http://schemas.microsoft.com/office/powerpoint/2010/main" val="3837548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CD4642-092F-831A-AACF-7DA743E7CC32}"/>
              </a:ext>
            </a:extLst>
          </p:cNvPr>
          <p:cNvSpPr>
            <a:spLocks noGrp="1"/>
          </p:cNvSpPr>
          <p:nvPr>
            <p:ph type="title"/>
          </p:nvPr>
        </p:nvSpPr>
        <p:spPr/>
        <p:txBody>
          <a:bodyPr/>
          <a:lstStyle/>
          <a:p>
            <a:r>
              <a:rPr lang="fr-FR"/>
              <a:t>Extension 2 : </a:t>
            </a:r>
            <a:r>
              <a:rPr lang="fr-FR" err="1"/>
              <a:t>Adding</a:t>
            </a:r>
            <a:r>
              <a:rPr lang="fr-FR"/>
              <a:t> </a:t>
            </a:r>
            <a:r>
              <a:rPr lang="fr-FR" err="1"/>
              <a:t>depth</a:t>
            </a:r>
            <a:r>
              <a:rPr lang="fr-FR"/>
              <a:t> </a:t>
            </a:r>
            <a:r>
              <a:rPr lang="fr-FR" err="1"/>
              <a:t>regularization</a:t>
            </a:r>
            <a:endParaRPr lang="fr-FR"/>
          </a:p>
        </p:txBody>
      </p:sp>
      <p:pic>
        <p:nvPicPr>
          <p:cNvPr id="10" name="Image 9" descr="Une image contenant plein air, voie ferrée, ciel, véhicule&#10;&#10;Description générée automatiquement">
            <a:extLst>
              <a:ext uri="{FF2B5EF4-FFF2-40B4-BE49-F238E27FC236}">
                <a16:creationId xmlns:a16="http://schemas.microsoft.com/office/drawing/2014/main" id="{AB752B00-CC05-CCC8-C97B-7AD4B1BCD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873" y="3384084"/>
            <a:ext cx="1805210" cy="1006439"/>
          </a:xfrm>
          <a:prstGeom prst="rect">
            <a:avLst/>
          </a:prstGeom>
        </p:spPr>
      </p:pic>
      <p:pic>
        <p:nvPicPr>
          <p:cNvPr id="12" name="Image 11" descr="Une image contenant noir et blanc, noir, monochrome&#10;&#10;Description générée automatiquement">
            <a:extLst>
              <a:ext uri="{FF2B5EF4-FFF2-40B4-BE49-F238E27FC236}">
                <a16:creationId xmlns:a16="http://schemas.microsoft.com/office/drawing/2014/main" id="{E80164A7-E3C3-CD60-441E-4E05317D7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1761" y="3382535"/>
            <a:ext cx="1809284" cy="1002320"/>
          </a:xfrm>
          <a:prstGeom prst="rect">
            <a:avLst/>
          </a:prstGeom>
        </p:spPr>
      </p:pic>
      <p:pic>
        <p:nvPicPr>
          <p:cNvPr id="13" name="Image 12" descr="Une image contenant voie ferrée, ciel, plein air, transport&#10;&#10;Description générée automatiquement">
            <a:extLst>
              <a:ext uri="{FF2B5EF4-FFF2-40B4-BE49-F238E27FC236}">
                <a16:creationId xmlns:a16="http://schemas.microsoft.com/office/drawing/2014/main" id="{C7AEB09E-7127-C500-AD32-DE32812E3F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436" y="4277496"/>
            <a:ext cx="4446918" cy="3237356"/>
          </a:xfrm>
          <a:prstGeom prst="rect">
            <a:avLst/>
          </a:prstGeom>
        </p:spPr>
      </p:pic>
      <p:pic>
        <p:nvPicPr>
          <p:cNvPr id="14" name="Image 13" descr="Une image contenant voie ferrée, ciel, plein air, piste&#10;&#10;Description générée automatiquement">
            <a:extLst>
              <a:ext uri="{FF2B5EF4-FFF2-40B4-BE49-F238E27FC236}">
                <a16:creationId xmlns:a16="http://schemas.microsoft.com/office/drawing/2014/main" id="{A79F63DC-57A7-2F2D-86C4-C8B13C9170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784" y="1484870"/>
            <a:ext cx="3738464" cy="2718373"/>
          </a:xfrm>
          <a:prstGeom prst="rect">
            <a:avLst/>
          </a:prstGeom>
        </p:spPr>
      </p:pic>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20A1DC3B-B994-78FC-93CC-0234BE2D9BB6}"/>
                  </a:ext>
                </a:extLst>
              </p:cNvPr>
              <p:cNvSpPr txBox="1"/>
              <p:nvPr/>
            </p:nvSpPr>
            <p:spPr>
              <a:xfrm>
                <a:off x="5337210" y="4389198"/>
                <a:ext cx="5902415" cy="3978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400" i="1" dirty="0" smtClean="0">
                          <a:latin typeface="Cambria Math" panose="02040503050406030204" pitchFamily="18" charset="0"/>
                        </a:rPr>
                        <m:t>𝐿</m:t>
                      </m:r>
                      <m:r>
                        <a:rPr lang="fr-FR" sz="2400" i="1" dirty="0" smtClean="0">
                          <a:latin typeface="Cambria Math" panose="02040503050406030204" pitchFamily="18" charset="0"/>
                        </a:rPr>
                        <m:t> = </m:t>
                      </m:r>
                      <m:d>
                        <m:dPr>
                          <m:ctrlPr>
                            <a:rPr lang="fr-FR" sz="2400" i="1" dirty="0" smtClean="0">
                              <a:solidFill>
                                <a:schemeClr val="tx1"/>
                              </a:solidFill>
                              <a:latin typeface="Cambria Math" panose="02040503050406030204" pitchFamily="18" charset="0"/>
                            </a:rPr>
                          </m:ctrlPr>
                        </m:dPr>
                        <m:e>
                          <m:r>
                            <a:rPr lang="fr-FR" sz="2400" i="1" dirty="0" smtClean="0">
                              <a:solidFill>
                                <a:schemeClr val="tx1"/>
                              </a:solidFill>
                              <a:latin typeface="Cambria Math" panose="02040503050406030204" pitchFamily="18" charset="0"/>
                            </a:rPr>
                            <m:t>1 − </m:t>
                          </m:r>
                          <m:r>
                            <a:rPr lang="fr-FR" sz="2400" i="1" dirty="0" smtClean="0">
                              <a:solidFill>
                                <a:schemeClr val="tx1"/>
                              </a:solidFill>
                              <a:latin typeface="Cambria Math" panose="02040503050406030204" pitchFamily="18" charset="0"/>
                            </a:rPr>
                            <m:t>𝜆</m:t>
                          </m:r>
                        </m:e>
                      </m:d>
                      <m:sSub>
                        <m:sSubPr>
                          <m:ctrlPr>
                            <a:rPr lang="fr-FR" sz="2400" i="1" dirty="0" smtClean="0">
                              <a:solidFill>
                                <a:schemeClr val="tx1"/>
                              </a:solidFill>
                              <a:latin typeface="Cambria Math" panose="02040503050406030204" pitchFamily="18" charset="0"/>
                            </a:rPr>
                          </m:ctrlPr>
                        </m:sSubPr>
                        <m:e>
                          <m:r>
                            <a:rPr lang="fr-FR" sz="2400" i="1" dirty="0" smtClean="0">
                              <a:solidFill>
                                <a:schemeClr val="tx1"/>
                              </a:solidFill>
                              <a:latin typeface="Cambria Math" panose="02040503050406030204" pitchFamily="18" charset="0"/>
                            </a:rPr>
                            <m:t>𝐿</m:t>
                          </m:r>
                        </m:e>
                        <m:sub>
                          <m:r>
                            <a:rPr lang="fr-FR" sz="2400" i="1" dirty="0" smtClean="0">
                              <a:solidFill>
                                <a:schemeClr val="tx1"/>
                              </a:solidFill>
                              <a:latin typeface="Cambria Math" panose="02040503050406030204" pitchFamily="18" charset="0"/>
                            </a:rPr>
                            <m:t>1</m:t>
                          </m:r>
                        </m:sub>
                      </m:sSub>
                      <m:r>
                        <a:rPr lang="fr-FR" sz="2400" i="1" dirty="0" smtClean="0">
                          <a:solidFill>
                            <a:schemeClr val="tx1"/>
                          </a:solidFill>
                          <a:latin typeface="Cambria Math" panose="02040503050406030204" pitchFamily="18" charset="0"/>
                        </a:rPr>
                        <m:t>+ </m:t>
                      </m:r>
                      <m:r>
                        <a:rPr lang="fr-FR" sz="2400" i="1" dirty="0" smtClean="0">
                          <a:solidFill>
                            <a:schemeClr val="tx1"/>
                          </a:solidFill>
                          <a:latin typeface="Cambria Math" panose="02040503050406030204" pitchFamily="18" charset="0"/>
                        </a:rPr>
                        <m:t>𝜆</m:t>
                      </m:r>
                      <m:sSub>
                        <m:sSubPr>
                          <m:ctrlPr>
                            <a:rPr lang="fr-FR" sz="2400" i="1" dirty="0" smtClean="0">
                              <a:solidFill>
                                <a:schemeClr val="tx1"/>
                              </a:solidFill>
                              <a:latin typeface="Cambria Math" panose="02040503050406030204" pitchFamily="18" charset="0"/>
                            </a:rPr>
                          </m:ctrlPr>
                        </m:sSubPr>
                        <m:e>
                          <m:r>
                            <a:rPr lang="fr-FR" sz="2400" i="1" dirty="0" smtClean="0">
                              <a:solidFill>
                                <a:schemeClr val="tx1"/>
                              </a:solidFill>
                              <a:latin typeface="Cambria Math" panose="02040503050406030204" pitchFamily="18" charset="0"/>
                            </a:rPr>
                            <m:t>𝐿</m:t>
                          </m:r>
                        </m:e>
                        <m:sub>
                          <m:d>
                            <m:dPr>
                              <m:begChr m:val="{"/>
                              <m:endChr m:val="}"/>
                              <m:ctrlPr>
                                <a:rPr lang="fr-FR" sz="2400" i="1" dirty="0" smtClean="0">
                                  <a:solidFill>
                                    <a:schemeClr val="tx1"/>
                                  </a:solidFill>
                                  <a:latin typeface="Cambria Math" panose="02040503050406030204" pitchFamily="18" charset="0"/>
                                </a:rPr>
                              </m:ctrlPr>
                            </m:dPr>
                            <m:e>
                              <m:r>
                                <a:rPr lang="fr-FR" sz="2400" i="1" dirty="0" smtClean="0">
                                  <a:solidFill>
                                    <a:schemeClr val="tx1"/>
                                  </a:solidFill>
                                  <a:latin typeface="Cambria Math" panose="02040503050406030204" pitchFamily="18" charset="0"/>
                                </a:rPr>
                                <m:t>𝐷</m:t>
                              </m:r>
                              <m:r>
                                <a:rPr lang="fr-FR" sz="2400" i="1" dirty="0" smtClean="0">
                                  <a:solidFill>
                                    <a:schemeClr val="tx1"/>
                                  </a:solidFill>
                                  <a:latin typeface="Cambria Math" panose="02040503050406030204" pitchFamily="18" charset="0"/>
                                </a:rPr>
                                <m:t>−</m:t>
                              </m:r>
                              <m:r>
                                <a:rPr lang="fr-FR" sz="2400" i="1" dirty="0" smtClean="0">
                                  <a:solidFill>
                                    <a:schemeClr val="tx1"/>
                                  </a:solidFill>
                                  <a:latin typeface="Cambria Math" panose="02040503050406030204" pitchFamily="18" charset="0"/>
                                </a:rPr>
                                <m:t>𝑆𝑆𝐼𝑀</m:t>
                              </m:r>
                            </m:e>
                          </m:d>
                        </m:sub>
                      </m:sSub>
                      <m:r>
                        <a:rPr lang="en-US" sz="2400" b="0" i="1" dirty="0" smtClean="0">
                          <a:solidFill>
                            <a:srgbClr val="FF0000"/>
                          </a:solidFill>
                          <a:latin typeface="Cambria Math" panose="02040503050406030204" pitchFamily="18" charset="0"/>
                        </a:rPr>
                        <m:t>+</m:t>
                      </m:r>
                      <m:sSub>
                        <m:sSubPr>
                          <m:ctrlPr>
                            <a:rPr lang="en-US" sz="2400" b="0" i="1" dirty="0" smtClean="0">
                              <a:solidFill>
                                <a:srgbClr val="FF0000"/>
                              </a:solidFill>
                              <a:latin typeface="Cambria Math" panose="02040503050406030204" pitchFamily="18" charset="0"/>
                            </a:rPr>
                          </m:ctrlPr>
                        </m:sSubPr>
                        <m:e>
                          <m:r>
                            <a:rPr lang="en-US" sz="2400" b="0" i="1" dirty="0" smtClean="0">
                              <a:solidFill>
                                <a:srgbClr val="FF0000"/>
                              </a:solidFill>
                              <a:latin typeface="Cambria Math" panose="02040503050406030204" pitchFamily="18" charset="0"/>
                            </a:rPr>
                            <m:t>𝐿</m:t>
                          </m:r>
                        </m:e>
                        <m:sub>
                          <m:d>
                            <m:dPr>
                              <m:begChr m:val="{"/>
                              <m:endChr m:val="}"/>
                              <m:ctrlPr>
                                <a:rPr lang="en-US" sz="2400" b="0" i="1" dirty="0" smtClean="0">
                                  <a:solidFill>
                                    <a:srgbClr val="FF0000"/>
                                  </a:solidFill>
                                  <a:latin typeface="Cambria Math" panose="02040503050406030204" pitchFamily="18" charset="0"/>
                                </a:rPr>
                              </m:ctrlPr>
                            </m:dPr>
                            <m:e>
                              <m:r>
                                <a:rPr lang="en-US" sz="2400" b="0" i="1" dirty="0" smtClean="0">
                                  <a:solidFill>
                                    <a:srgbClr val="FF0000"/>
                                  </a:solidFill>
                                  <a:latin typeface="Cambria Math" panose="02040503050406030204" pitchFamily="18" charset="0"/>
                                </a:rPr>
                                <m:t>𝑑𝑒𝑝𝑡h</m:t>
                              </m:r>
                            </m:e>
                          </m:d>
                        </m:sub>
                      </m:sSub>
                    </m:oMath>
                  </m:oMathPara>
                </a14:m>
                <a:endParaRPr lang="fr-FR" sz="3200"/>
              </a:p>
            </p:txBody>
          </p:sp>
        </mc:Choice>
        <mc:Fallback>
          <p:sp>
            <p:nvSpPr>
              <p:cNvPr id="15" name="ZoneTexte 14">
                <a:extLst>
                  <a:ext uri="{FF2B5EF4-FFF2-40B4-BE49-F238E27FC236}">
                    <a16:creationId xmlns:a16="http://schemas.microsoft.com/office/drawing/2014/main" id="{20A1DC3B-B994-78FC-93CC-0234BE2D9BB6}"/>
                  </a:ext>
                </a:extLst>
              </p:cNvPr>
              <p:cNvSpPr txBox="1">
                <a:spLocks noRot="1" noChangeAspect="1" noMove="1" noResize="1" noEditPoints="1" noAdjustHandles="1" noChangeArrowheads="1" noChangeShapeType="1" noTextEdit="1"/>
              </p:cNvSpPr>
              <p:nvPr/>
            </p:nvSpPr>
            <p:spPr>
              <a:xfrm>
                <a:off x="5337210" y="4389198"/>
                <a:ext cx="5902415" cy="397866"/>
              </a:xfrm>
              <a:prstGeom prst="rect">
                <a:avLst/>
              </a:prstGeom>
              <a:blipFill>
                <a:blip r:embed="rId7"/>
                <a:stretch>
                  <a:fillRect b="-26154"/>
                </a:stretch>
              </a:blipFill>
            </p:spPr>
            <p:txBody>
              <a:bodyPr/>
              <a:lstStyle/>
              <a:p>
                <a:r>
                  <a:rPr lang="fr-FR">
                    <a:noFill/>
                  </a:rPr>
                  <a:t> </a:t>
                </a:r>
              </a:p>
            </p:txBody>
          </p:sp>
        </mc:Fallback>
      </mc:AlternateContent>
      <p:sp>
        <p:nvSpPr>
          <p:cNvPr id="16" name="Ellipse 15">
            <a:extLst>
              <a:ext uri="{FF2B5EF4-FFF2-40B4-BE49-F238E27FC236}">
                <a16:creationId xmlns:a16="http://schemas.microsoft.com/office/drawing/2014/main" id="{63E2A9CA-9B28-FCE3-407C-9C50DF7132E6}"/>
              </a:ext>
            </a:extLst>
          </p:cNvPr>
          <p:cNvSpPr/>
          <p:nvPr/>
        </p:nvSpPr>
        <p:spPr>
          <a:xfrm>
            <a:off x="1516441" y="1460154"/>
            <a:ext cx="1403245" cy="129878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7" name="Ellipse 16">
            <a:extLst>
              <a:ext uri="{FF2B5EF4-FFF2-40B4-BE49-F238E27FC236}">
                <a16:creationId xmlns:a16="http://schemas.microsoft.com/office/drawing/2014/main" id="{DC5370CF-D9D6-27EC-5970-9A3E4724EB26}"/>
              </a:ext>
            </a:extLst>
          </p:cNvPr>
          <p:cNvSpPr/>
          <p:nvPr/>
        </p:nvSpPr>
        <p:spPr>
          <a:xfrm>
            <a:off x="1812952" y="4320303"/>
            <a:ext cx="1670974" cy="15500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3" name="Flèche : courbe vers le bas 2">
            <a:extLst>
              <a:ext uri="{FF2B5EF4-FFF2-40B4-BE49-F238E27FC236}">
                <a16:creationId xmlns:a16="http://schemas.microsoft.com/office/drawing/2014/main" id="{03FB4A4D-5DB6-1BB6-2415-4B6C1B081078}"/>
              </a:ext>
            </a:extLst>
          </p:cNvPr>
          <p:cNvSpPr/>
          <p:nvPr/>
        </p:nvSpPr>
        <p:spPr>
          <a:xfrm rot="-15960000">
            <a:off x="2608312" y="2388184"/>
            <a:ext cx="3347148" cy="2592801"/>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ZoneTexte 3">
            <a:extLst>
              <a:ext uri="{FF2B5EF4-FFF2-40B4-BE49-F238E27FC236}">
                <a16:creationId xmlns:a16="http://schemas.microsoft.com/office/drawing/2014/main" id="{93A16090-6A5C-521E-4E03-BF31D52D524F}"/>
              </a:ext>
            </a:extLst>
          </p:cNvPr>
          <p:cNvSpPr txBox="1"/>
          <p:nvPr/>
        </p:nvSpPr>
        <p:spPr>
          <a:xfrm>
            <a:off x="7562336" y="192353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t>Using</a:t>
            </a:r>
            <a:r>
              <a:rPr lang="fr-FR"/>
              <a:t> a </a:t>
            </a:r>
            <a:r>
              <a:rPr lang="fr-FR" err="1"/>
              <a:t>Depth</a:t>
            </a:r>
            <a:r>
              <a:rPr lang="fr-FR"/>
              <a:t> </a:t>
            </a:r>
            <a:r>
              <a:rPr lang="fr-FR" err="1"/>
              <a:t>Estimator</a:t>
            </a:r>
            <a:r>
              <a:rPr lang="fr-FR"/>
              <a:t>, (like DepthAnythingv2)</a:t>
            </a:r>
          </a:p>
        </p:txBody>
      </p:sp>
      <p:sp>
        <p:nvSpPr>
          <p:cNvPr id="5" name="Flèche : courbe vers le bas 4">
            <a:extLst>
              <a:ext uri="{FF2B5EF4-FFF2-40B4-BE49-F238E27FC236}">
                <a16:creationId xmlns:a16="http://schemas.microsoft.com/office/drawing/2014/main" id="{72FEAB35-A7E8-7C38-770F-F1369E379727}"/>
              </a:ext>
            </a:extLst>
          </p:cNvPr>
          <p:cNvSpPr/>
          <p:nvPr/>
        </p:nvSpPr>
        <p:spPr>
          <a:xfrm>
            <a:off x="8288089" y="2633628"/>
            <a:ext cx="1290253" cy="623208"/>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Espace réservé du numéro de diapositive 5">
            <a:extLst>
              <a:ext uri="{FF2B5EF4-FFF2-40B4-BE49-F238E27FC236}">
                <a16:creationId xmlns:a16="http://schemas.microsoft.com/office/drawing/2014/main" id="{5BE784BE-DAA0-C5F7-C40B-D013D4AB6435}"/>
              </a:ext>
            </a:extLst>
          </p:cNvPr>
          <p:cNvSpPr>
            <a:spLocks noGrp="1"/>
          </p:cNvSpPr>
          <p:nvPr>
            <p:ph type="sldNum" sz="quarter" idx="12"/>
          </p:nvPr>
        </p:nvSpPr>
        <p:spPr/>
        <p:txBody>
          <a:bodyPr/>
          <a:lstStyle/>
          <a:p>
            <a:fld id="{17C8597B-F6AD-43BB-B725-2A215FB0D189}" type="slidenum">
              <a:rPr lang="fr-FR" smtClean="0"/>
              <a:t>20</a:t>
            </a:fld>
            <a:endParaRPr lang="fr-FR"/>
          </a:p>
        </p:txBody>
      </p:sp>
    </p:spTree>
    <p:extLst>
      <p:ext uri="{BB962C8B-B14F-4D97-AF65-F5344CB8AC3E}">
        <p14:creationId xmlns:p14="http://schemas.microsoft.com/office/powerpoint/2010/main" val="226031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CF4D6-0488-011D-7E77-560782188CB1}"/>
              </a:ext>
            </a:extLst>
          </p:cNvPr>
          <p:cNvSpPr>
            <a:spLocks noGrp="1"/>
          </p:cNvSpPr>
          <p:nvPr>
            <p:ph type="title"/>
          </p:nvPr>
        </p:nvSpPr>
        <p:spPr/>
        <p:txBody>
          <a:bodyPr/>
          <a:lstStyle/>
          <a:p>
            <a:r>
              <a:rPr lang="fr-FR" dirty="0"/>
              <a:t>Extension 3 : Some </a:t>
            </a:r>
            <a:r>
              <a:rPr lang="fr-FR" dirty="0" err="1"/>
              <a:t>Hyperparameters</a:t>
            </a:r>
            <a:r>
              <a:rPr lang="fr-FR" dirty="0"/>
              <a:t> tuning</a:t>
            </a:r>
          </a:p>
        </p:txBody>
      </p:sp>
      <p:sp>
        <p:nvSpPr>
          <p:cNvPr id="3" name="Espace réservé du contenu 2">
            <a:extLst>
              <a:ext uri="{FF2B5EF4-FFF2-40B4-BE49-F238E27FC236}">
                <a16:creationId xmlns:a16="http://schemas.microsoft.com/office/drawing/2014/main" id="{F3865B86-9945-05D7-0A01-1A4C36E42958}"/>
              </a:ext>
            </a:extLst>
          </p:cNvPr>
          <p:cNvSpPr>
            <a:spLocks noGrp="1"/>
          </p:cNvSpPr>
          <p:nvPr>
            <p:ph idx="1"/>
          </p:nvPr>
        </p:nvSpPr>
        <p:spPr/>
        <p:txBody>
          <a:bodyPr/>
          <a:lstStyle/>
          <a:p>
            <a:r>
              <a:rPr lang="fr-FR" dirty="0"/>
              <a:t>Put </a:t>
            </a:r>
            <a:r>
              <a:rPr lang="fr-FR" dirty="0" err="1"/>
              <a:t>adding</a:t>
            </a:r>
            <a:r>
              <a:rPr lang="fr-FR" dirty="0"/>
              <a:t> noise or </a:t>
            </a:r>
            <a:r>
              <a:rPr lang="fr-FR" dirty="0" err="1"/>
              <a:t>spherical</a:t>
            </a:r>
            <a:r>
              <a:rPr lang="fr-FR" dirty="0"/>
              <a:t> </a:t>
            </a:r>
            <a:r>
              <a:rPr lang="fr-FR" dirty="0" err="1"/>
              <a:t>harmonics</a:t>
            </a:r>
            <a:r>
              <a:rPr lang="fr-FR" dirty="0"/>
              <a:t>?</a:t>
            </a:r>
          </a:p>
        </p:txBody>
      </p:sp>
      <p:sp>
        <p:nvSpPr>
          <p:cNvPr id="4" name="Espace réservé du numéro de diapositive 3">
            <a:extLst>
              <a:ext uri="{FF2B5EF4-FFF2-40B4-BE49-F238E27FC236}">
                <a16:creationId xmlns:a16="http://schemas.microsoft.com/office/drawing/2014/main" id="{E60AE07B-A90F-358F-91CF-3DD31618F5CE}"/>
              </a:ext>
            </a:extLst>
          </p:cNvPr>
          <p:cNvSpPr>
            <a:spLocks noGrp="1"/>
          </p:cNvSpPr>
          <p:nvPr>
            <p:ph type="sldNum" sz="quarter" idx="12"/>
          </p:nvPr>
        </p:nvSpPr>
        <p:spPr/>
        <p:txBody>
          <a:bodyPr/>
          <a:lstStyle/>
          <a:p>
            <a:fld id="{17C8597B-F6AD-43BB-B725-2A215FB0D189}" type="slidenum">
              <a:rPr lang="fr-FR" smtClean="0"/>
              <a:t>21</a:t>
            </a:fld>
            <a:endParaRPr lang="fr-FR"/>
          </a:p>
        </p:txBody>
      </p:sp>
      <p:pic>
        <p:nvPicPr>
          <p:cNvPr id="60" name="Espace réservé du contenu 4">
            <a:extLst>
              <a:ext uri="{FF2B5EF4-FFF2-40B4-BE49-F238E27FC236}">
                <a16:creationId xmlns:a16="http://schemas.microsoft.com/office/drawing/2014/main" id="{AACF1B4B-6AE0-B999-096B-1612553D8516}"/>
              </a:ext>
            </a:extLst>
          </p:cNvPr>
          <p:cNvPicPr>
            <a:picLocks noChangeAspect="1"/>
          </p:cNvPicPr>
          <p:nvPr/>
        </p:nvPicPr>
        <p:blipFill>
          <a:blip r:embed="rId2">
            <a:extLst>
              <a:ext uri="{28A0092B-C50C-407E-A947-70E740481C1C}">
                <a14:useLocalDpi xmlns:a14="http://schemas.microsoft.com/office/drawing/2010/main" val="0"/>
              </a:ext>
            </a:extLst>
          </a:blip>
          <a:srcRect l="5886" t="33454" r="64666" b="34147"/>
          <a:stretch/>
        </p:blipFill>
        <p:spPr>
          <a:xfrm>
            <a:off x="6444171" y="4270997"/>
            <a:ext cx="3590295" cy="2221878"/>
          </a:xfrm>
          <a:prstGeom prst="rect">
            <a:avLst/>
          </a:prstGeom>
        </p:spPr>
      </p:pic>
      <p:pic>
        <p:nvPicPr>
          <p:cNvPr id="61" name="Espace réservé du contenu 4">
            <a:extLst>
              <a:ext uri="{FF2B5EF4-FFF2-40B4-BE49-F238E27FC236}">
                <a16:creationId xmlns:a16="http://schemas.microsoft.com/office/drawing/2014/main" id="{2F1154B9-8604-992D-7D68-806054C75864}"/>
              </a:ext>
            </a:extLst>
          </p:cNvPr>
          <p:cNvPicPr>
            <a:picLocks noChangeAspect="1"/>
          </p:cNvPicPr>
          <p:nvPr/>
        </p:nvPicPr>
        <p:blipFill>
          <a:blip r:embed="rId2">
            <a:extLst>
              <a:ext uri="{28A0092B-C50C-407E-A947-70E740481C1C}">
                <a14:useLocalDpi xmlns:a14="http://schemas.microsoft.com/office/drawing/2010/main" val="0"/>
              </a:ext>
            </a:extLst>
          </a:blip>
          <a:srcRect l="64523" t="33454" r="4285" b="34147"/>
          <a:stretch/>
        </p:blipFill>
        <p:spPr>
          <a:xfrm>
            <a:off x="7035011" y="2399448"/>
            <a:ext cx="1520021" cy="1070274"/>
          </a:xfrm>
          <a:prstGeom prst="rect">
            <a:avLst/>
          </a:prstGeom>
        </p:spPr>
      </p:pic>
    </p:spTree>
    <p:extLst>
      <p:ext uri="{BB962C8B-B14F-4D97-AF65-F5344CB8AC3E}">
        <p14:creationId xmlns:p14="http://schemas.microsoft.com/office/powerpoint/2010/main" val="2441476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CF4D6-0488-011D-7E77-560782188CB1}"/>
              </a:ext>
            </a:extLst>
          </p:cNvPr>
          <p:cNvSpPr>
            <a:spLocks noGrp="1"/>
          </p:cNvSpPr>
          <p:nvPr>
            <p:ph type="title"/>
          </p:nvPr>
        </p:nvSpPr>
        <p:spPr/>
        <p:txBody>
          <a:bodyPr/>
          <a:lstStyle/>
          <a:p>
            <a:r>
              <a:rPr lang="fr-FR" err="1"/>
              <a:t>ADditional</a:t>
            </a:r>
            <a:endParaRPr lang="fr-FR"/>
          </a:p>
        </p:txBody>
      </p:sp>
      <p:sp>
        <p:nvSpPr>
          <p:cNvPr id="3" name="Espace réservé du contenu 2">
            <a:extLst>
              <a:ext uri="{FF2B5EF4-FFF2-40B4-BE49-F238E27FC236}">
                <a16:creationId xmlns:a16="http://schemas.microsoft.com/office/drawing/2014/main" id="{F3865B86-9945-05D7-0A01-1A4C36E42958}"/>
              </a:ext>
            </a:extLst>
          </p:cNvPr>
          <p:cNvSpPr>
            <a:spLocks noGrp="1"/>
          </p:cNvSpPr>
          <p:nvPr>
            <p:ph idx="1"/>
          </p:nvPr>
        </p:nvSpPr>
        <p:spPr/>
        <p:txBody>
          <a:bodyPr/>
          <a:lstStyle/>
          <a:p>
            <a:r>
              <a:rPr lang="fr-FR"/>
              <a:t>Put </a:t>
            </a:r>
            <a:r>
              <a:rPr lang="fr-FR" err="1"/>
              <a:t>adding</a:t>
            </a:r>
            <a:r>
              <a:rPr lang="fr-FR"/>
              <a:t> noise or </a:t>
            </a:r>
            <a:r>
              <a:rPr lang="fr-FR" err="1"/>
              <a:t>spherical</a:t>
            </a:r>
            <a:r>
              <a:rPr lang="fr-FR"/>
              <a:t> </a:t>
            </a:r>
            <a:r>
              <a:rPr lang="fr-FR" err="1"/>
              <a:t>harmonics</a:t>
            </a:r>
            <a:r>
              <a:rPr lang="fr-FR"/>
              <a:t>?</a:t>
            </a:r>
          </a:p>
        </p:txBody>
      </p:sp>
      <p:pic>
        <p:nvPicPr>
          <p:cNvPr id="4" name="Image 3" descr="Une image contenant texte, capture d’écran, diagramme, conception&#10;&#10;Description générée automatiquement">
            <a:extLst>
              <a:ext uri="{FF2B5EF4-FFF2-40B4-BE49-F238E27FC236}">
                <a16:creationId xmlns:a16="http://schemas.microsoft.com/office/drawing/2014/main" id="{8E3AD428-DFB0-29F8-E63F-64F962F28D55}"/>
              </a:ext>
            </a:extLst>
          </p:cNvPr>
          <p:cNvPicPr>
            <a:picLocks noChangeAspect="1"/>
          </p:cNvPicPr>
          <p:nvPr/>
        </p:nvPicPr>
        <p:blipFill>
          <a:blip r:embed="rId2"/>
          <a:stretch>
            <a:fillRect/>
          </a:stretch>
        </p:blipFill>
        <p:spPr>
          <a:xfrm>
            <a:off x="926806" y="2647352"/>
            <a:ext cx="6505575" cy="3114675"/>
          </a:xfrm>
          <a:prstGeom prst="rect">
            <a:avLst/>
          </a:prstGeom>
        </p:spPr>
      </p:pic>
      <p:sp>
        <p:nvSpPr>
          <p:cNvPr id="5" name="Espace réservé du numéro de diapositive 4">
            <a:extLst>
              <a:ext uri="{FF2B5EF4-FFF2-40B4-BE49-F238E27FC236}">
                <a16:creationId xmlns:a16="http://schemas.microsoft.com/office/drawing/2014/main" id="{0F88AB53-2DCB-6F06-5152-CACF632B5562}"/>
              </a:ext>
            </a:extLst>
          </p:cNvPr>
          <p:cNvSpPr>
            <a:spLocks noGrp="1"/>
          </p:cNvSpPr>
          <p:nvPr>
            <p:ph type="sldNum" sz="quarter" idx="12"/>
          </p:nvPr>
        </p:nvSpPr>
        <p:spPr/>
        <p:txBody>
          <a:bodyPr/>
          <a:lstStyle/>
          <a:p>
            <a:fld id="{17C8597B-F6AD-43BB-B725-2A215FB0D189}" type="slidenum">
              <a:rPr lang="fr-FR" smtClean="0"/>
              <a:t>22</a:t>
            </a:fld>
            <a:endParaRPr lang="fr-FR"/>
          </a:p>
        </p:txBody>
      </p:sp>
    </p:spTree>
    <p:extLst>
      <p:ext uri="{BB962C8B-B14F-4D97-AF65-F5344CB8AC3E}">
        <p14:creationId xmlns:p14="http://schemas.microsoft.com/office/powerpoint/2010/main" val="1622598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08DB87-93A8-E172-05EA-2F3257A4659F}"/>
              </a:ext>
            </a:extLst>
          </p:cNvPr>
          <p:cNvSpPr>
            <a:spLocks noGrp="1"/>
          </p:cNvSpPr>
          <p:nvPr>
            <p:ph type="title"/>
          </p:nvPr>
        </p:nvSpPr>
        <p:spPr/>
        <p:txBody>
          <a:bodyPr/>
          <a:lstStyle/>
          <a:p>
            <a:r>
              <a:rPr lang="fr-FR" dirty="0"/>
              <a:t>Limitation 2 : </a:t>
            </a:r>
            <a:r>
              <a:rPr lang="fr-FR" dirty="0" err="1"/>
              <a:t>Difficulty</a:t>
            </a:r>
            <a:r>
              <a:rPr lang="fr-FR" dirty="0"/>
              <a:t> rendering </a:t>
            </a:r>
            <a:r>
              <a:rPr lang="fr-FR" dirty="0" err="1"/>
              <a:t>boundaries</a:t>
            </a:r>
            <a:br>
              <a:rPr lang="fr-FR" dirty="0"/>
            </a:br>
            <a:r>
              <a:rPr lang="fr-FR" dirty="0"/>
              <a:t>PIERRICK:SHOULD BE REMOVED</a:t>
            </a:r>
          </a:p>
        </p:txBody>
      </p:sp>
      <p:pic>
        <p:nvPicPr>
          <p:cNvPr id="5" name="Espace réservé du contenu 4" descr="Une image contenant plein air, arbre, transport, roue&#10;&#10;Description générée automatiquement">
            <a:extLst>
              <a:ext uri="{FF2B5EF4-FFF2-40B4-BE49-F238E27FC236}">
                <a16:creationId xmlns:a16="http://schemas.microsoft.com/office/drawing/2014/main" id="{DACE37C9-CF89-CAAC-75A8-07E7E56B8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7453" y="1617395"/>
            <a:ext cx="7345239" cy="4351338"/>
          </a:xfrm>
        </p:spPr>
      </p:pic>
      <p:pic>
        <p:nvPicPr>
          <p:cNvPr id="7" name="Image 6" descr="Une image contenant plein air, ciel, Roue de vélo, transport&#10;&#10;Description générée automatiquement">
            <a:extLst>
              <a:ext uri="{FF2B5EF4-FFF2-40B4-BE49-F238E27FC236}">
                <a16:creationId xmlns:a16="http://schemas.microsoft.com/office/drawing/2014/main" id="{C1FBA715-2D4D-94CF-92FF-6DB94EBC1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7" y="1989499"/>
            <a:ext cx="4428146" cy="2747963"/>
          </a:xfrm>
          <a:prstGeom prst="rect">
            <a:avLst/>
          </a:prstGeom>
        </p:spPr>
      </p:pic>
      <p:sp>
        <p:nvSpPr>
          <p:cNvPr id="8" name="Espace réservé du numéro de diapositive 7">
            <a:extLst>
              <a:ext uri="{FF2B5EF4-FFF2-40B4-BE49-F238E27FC236}">
                <a16:creationId xmlns:a16="http://schemas.microsoft.com/office/drawing/2014/main" id="{CF7F88AC-A383-6874-58D5-F3F84C1527FF}"/>
              </a:ext>
            </a:extLst>
          </p:cNvPr>
          <p:cNvSpPr>
            <a:spLocks noGrp="1"/>
          </p:cNvSpPr>
          <p:nvPr>
            <p:ph type="sldNum" sz="quarter" idx="12"/>
          </p:nvPr>
        </p:nvSpPr>
        <p:spPr/>
        <p:txBody>
          <a:bodyPr/>
          <a:lstStyle/>
          <a:p>
            <a:fld id="{17C8597B-F6AD-43BB-B725-2A215FB0D189}" type="slidenum">
              <a:rPr lang="fr-FR" smtClean="0"/>
              <a:t>23</a:t>
            </a:fld>
            <a:endParaRPr lang="fr-FR"/>
          </a:p>
        </p:txBody>
      </p:sp>
    </p:spTree>
    <p:extLst>
      <p:ext uri="{BB962C8B-B14F-4D97-AF65-F5344CB8AC3E}">
        <p14:creationId xmlns:p14="http://schemas.microsoft.com/office/powerpoint/2010/main" val="2621081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01BE-9DB7-E5E3-2893-E5AAFF56F90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F0FEAA-B97E-147F-44E5-2DB00D086E54}"/>
              </a:ext>
            </a:extLst>
          </p:cNvPr>
          <p:cNvSpPr>
            <a:spLocks noGrp="1"/>
          </p:cNvSpPr>
          <p:nvPr>
            <p:ph type="title"/>
          </p:nvPr>
        </p:nvSpPr>
        <p:spPr>
          <a:xfrm>
            <a:off x="612648" y="365125"/>
            <a:ext cx="11407902" cy="2063808"/>
          </a:xfrm>
        </p:spPr>
        <p:txBody>
          <a:bodyPr vert="horz" lIns="91440" tIns="45720" rIns="91440" bIns="45720" rtlCol="0" anchor="b">
            <a:normAutofit/>
          </a:bodyPr>
          <a:lstStyle/>
          <a:p>
            <a:r>
              <a:rPr lang="en-US" sz="5400" dirty="0"/>
              <a:t>Application: </a:t>
            </a:r>
          </a:p>
        </p:txBody>
      </p:sp>
      <p:pic>
        <p:nvPicPr>
          <p:cNvPr id="10" name="Image 9" descr="Une image contenant art, peinture, graffiti, abandonné&#10;&#10;Description générée automatiquement">
            <a:extLst>
              <a:ext uri="{FF2B5EF4-FFF2-40B4-BE49-F238E27FC236}">
                <a16:creationId xmlns:a16="http://schemas.microsoft.com/office/drawing/2014/main" id="{2255A447-429C-5774-043F-E3AF1FA98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5143500" cy="2893219"/>
          </a:xfrm>
          <a:prstGeom prst="rect">
            <a:avLst/>
          </a:prstGeom>
        </p:spPr>
      </p:pic>
      <p:sp>
        <p:nvSpPr>
          <p:cNvPr id="12" name="Espace réservé du numéro de diapositive 11">
            <a:extLst>
              <a:ext uri="{FF2B5EF4-FFF2-40B4-BE49-F238E27FC236}">
                <a16:creationId xmlns:a16="http://schemas.microsoft.com/office/drawing/2014/main" id="{A5778FDF-E21F-E5B6-9C47-0C0F78D81E08}"/>
              </a:ext>
            </a:extLst>
          </p:cNvPr>
          <p:cNvSpPr>
            <a:spLocks noGrp="1"/>
          </p:cNvSpPr>
          <p:nvPr>
            <p:ph type="sldNum" sz="quarter" idx="12"/>
          </p:nvPr>
        </p:nvSpPr>
        <p:spPr/>
        <p:txBody>
          <a:bodyPr/>
          <a:lstStyle/>
          <a:p>
            <a:fld id="{17C8597B-F6AD-43BB-B725-2A215FB0D189}" type="slidenum">
              <a:rPr lang="fr-FR" smtClean="0"/>
              <a:t>3</a:t>
            </a:fld>
            <a:endParaRPr lang="fr-FR"/>
          </a:p>
        </p:txBody>
      </p:sp>
      <p:sp>
        <p:nvSpPr>
          <p:cNvPr id="17" name="ZoneTexte 16">
            <a:extLst>
              <a:ext uri="{FF2B5EF4-FFF2-40B4-BE49-F238E27FC236}">
                <a16:creationId xmlns:a16="http://schemas.microsoft.com/office/drawing/2014/main" id="{4022A485-72F6-7723-CFF1-9E7FF3802FCA}"/>
              </a:ext>
            </a:extLst>
          </p:cNvPr>
          <p:cNvSpPr txBox="1"/>
          <p:nvPr/>
        </p:nvSpPr>
        <p:spPr>
          <a:xfrm>
            <a:off x="615043" y="2645229"/>
            <a:ext cx="52469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Aptos Display"/>
              </a:rPr>
              <a:t>Robotics, Virtual Reality…</a:t>
            </a:r>
            <a:r>
              <a:rPr lang="fr-FR" sz="3200" dirty="0">
                <a:latin typeface="Aptos Display"/>
              </a:rPr>
              <a:t>​</a:t>
            </a:r>
            <a:endParaRPr lang="fr-FR" sz="3200" dirty="0"/>
          </a:p>
        </p:txBody>
      </p:sp>
      <p:pic>
        <p:nvPicPr>
          <p:cNvPr id="15" name="Image 14" descr="Une image contenant bâtiment, Zone métropolitaine, Zone urbaine, Conception urbaine&#10;&#10;Description générée automatiquement">
            <a:extLst>
              <a:ext uri="{FF2B5EF4-FFF2-40B4-BE49-F238E27FC236}">
                <a16:creationId xmlns:a16="http://schemas.microsoft.com/office/drawing/2014/main" id="{6253AB82-1514-899F-8360-1BFE2E98A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785" y="3446300"/>
            <a:ext cx="5239065" cy="2706850"/>
          </a:xfrm>
          <a:prstGeom prst="rect">
            <a:avLst/>
          </a:prstGeom>
        </p:spPr>
      </p:pic>
    </p:spTree>
    <p:extLst>
      <p:ext uri="{BB962C8B-B14F-4D97-AF65-F5344CB8AC3E}">
        <p14:creationId xmlns:p14="http://schemas.microsoft.com/office/powerpoint/2010/main" val="927860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8ADEC-B056-D2EF-C28B-71D4707C0892}"/>
              </a:ext>
            </a:extLst>
          </p:cNvPr>
          <p:cNvSpPr>
            <a:spLocks noGrp="1"/>
          </p:cNvSpPr>
          <p:nvPr>
            <p:ph type="title"/>
          </p:nvPr>
        </p:nvSpPr>
        <p:spPr>
          <a:xfrm>
            <a:off x="358031" y="1204831"/>
            <a:ext cx="3438144" cy="1239012"/>
          </a:xfrm>
        </p:spPr>
        <p:txBody>
          <a:bodyPr vert="horz" lIns="91440" tIns="45720" rIns="91440" bIns="45720" rtlCol="0" anchor="ctr">
            <a:noAutofit/>
          </a:bodyPr>
          <a:lstStyle/>
          <a:p>
            <a:r>
              <a:rPr lang="fr-FR"/>
              <a:t>Prior Works: </a:t>
            </a:r>
            <a:r>
              <a:rPr lang="fr-FR" err="1"/>
              <a:t>NeRF</a:t>
            </a:r>
            <a:endParaRPr lang="fr-FR"/>
          </a:p>
        </p:txBody>
      </p:sp>
      <p:sp>
        <p:nvSpPr>
          <p:cNvPr id="8" name="Content Placeholder 7">
            <a:extLst>
              <a:ext uri="{FF2B5EF4-FFF2-40B4-BE49-F238E27FC236}">
                <a16:creationId xmlns:a16="http://schemas.microsoft.com/office/drawing/2014/main" id="{E7768868-3643-D015-3324-244A15C5CAC0}"/>
              </a:ext>
            </a:extLst>
          </p:cNvPr>
          <p:cNvSpPr>
            <a:spLocks noGrp="1"/>
          </p:cNvSpPr>
          <p:nvPr>
            <p:ph idx="1"/>
          </p:nvPr>
        </p:nvSpPr>
        <p:spPr>
          <a:xfrm>
            <a:off x="388510" y="2718054"/>
            <a:ext cx="4039798" cy="3207258"/>
          </a:xfrm>
        </p:spPr>
        <p:txBody>
          <a:bodyPr anchor="t">
            <a:normAutofit/>
          </a:bodyPr>
          <a:lstStyle/>
          <a:p>
            <a:pPr marL="0" indent="0">
              <a:buNone/>
            </a:pPr>
            <a:r>
              <a:rPr lang="en-US" sz="3200" dirty="0"/>
              <a:t>History:</a:t>
            </a:r>
            <a:endParaRPr lang="fr-FR" sz="3200" dirty="0"/>
          </a:p>
          <a:p>
            <a:r>
              <a:rPr lang="en-US" sz="2400" dirty="0" err="1"/>
              <a:t>NeRF</a:t>
            </a:r>
            <a:r>
              <a:rPr lang="en-US" sz="2400" dirty="0"/>
              <a:t> used Deep Learning</a:t>
            </a:r>
          </a:p>
          <a:p>
            <a:pPr marL="0" indent="0">
              <a:buNone/>
            </a:pPr>
            <a:endParaRPr lang="en-US" sz="1700" dirty="0"/>
          </a:p>
          <a:p>
            <a:endParaRPr lang="en-US" sz="1700" dirty="0"/>
          </a:p>
          <a:p>
            <a:pPr marL="0" indent="0">
              <a:buNone/>
            </a:pPr>
            <a:r>
              <a:rPr lang="en-US" sz="1700" dirty="0"/>
              <a:t> </a:t>
            </a:r>
          </a:p>
        </p:txBody>
      </p:sp>
      <p:sp>
        <p:nvSpPr>
          <p:cNvPr id="5" name="Content Placeholder 7">
            <a:extLst>
              <a:ext uri="{FF2B5EF4-FFF2-40B4-BE49-F238E27FC236}">
                <a16:creationId xmlns:a16="http://schemas.microsoft.com/office/drawing/2014/main" id="{B5505AEC-7270-E3A4-0016-DFEF8B8883D5}"/>
              </a:ext>
            </a:extLst>
          </p:cNvPr>
          <p:cNvSpPr txBox="1">
            <a:spLocks/>
          </p:cNvSpPr>
          <p:nvPr/>
        </p:nvSpPr>
        <p:spPr>
          <a:xfrm>
            <a:off x="6379029" y="2443897"/>
            <a:ext cx="7763256" cy="16729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a:t>(from the </a:t>
            </a:r>
            <a:r>
              <a:rPr lang="en-US" sz="1700" err="1"/>
              <a:t>NeRF</a:t>
            </a:r>
            <a:r>
              <a:rPr lang="en-US" sz="1700"/>
              <a:t> paper)</a:t>
            </a:r>
          </a:p>
        </p:txBody>
      </p:sp>
      <p:pic>
        <p:nvPicPr>
          <p:cNvPr id="7" name="Image 6">
            <a:extLst>
              <a:ext uri="{FF2B5EF4-FFF2-40B4-BE49-F238E27FC236}">
                <a16:creationId xmlns:a16="http://schemas.microsoft.com/office/drawing/2014/main" id="{F9B12B06-BCD5-9D34-F7B8-EE4053F59E88}"/>
              </a:ext>
            </a:extLst>
          </p:cNvPr>
          <p:cNvPicPr>
            <a:picLocks noChangeAspect="1"/>
          </p:cNvPicPr>
          <p:nvPr/>
        </p:nvPicPr>
        <p:blipFill>
          <a:blip r:embed="rId3"/>
          <a:stretch>
            <a:fillRect/>
          </a:stretch>
        </p:blipFill>
        <p:spPr>
          <a:xfrm>
            <a:off x="4446529" y="522406"/>
            <a:ext cx="7729506" cy="1811274"/>
          </a:xfrm>
          <a:prstGeom prst="rect">
            <a:avLst/>
          </a:prstGeom>
        </p:spPr>
      </p:pic>
      <p:grpSp>
        <p:nvGrpSpPr>
          <p:cNvPr id="9" name="Groupe 8">
            <a:extLst>
              <a:ext uri="{FF2B5EF4-FFF2-40B4-BE49-F238E27FC236}">
                <a16:creationId xmlns:a16="http://schemas.microsoft.com/office/drawing/2014/main" id="{66A4D788-3BEE-4873-730B-74021CF5E417}"/>
              </a:ext>
            </a:extLst>
          </p:cNvPr>
          <p:cNvGrpSpPr/>
          <p:nvPr/>
        </p:nvGrpSpPr>
        <p:grpSpPr>
          <a:xfrm>
            <a:off x="4583974" y="2999559"/>
            <a:ext cx="5828212" cy="3347927"/>
            <a:chOff x="5496892" y="1619577"/>
            <a:chExt cx="5078185" cy="5176887"/>
          </a:xfrm>
        </p:grpSpPr>
        <p:pic>
          <p:nvPicPr>
            <p:cNvPr id="5122" name="Picture 2">
              <a:extLst>
                <a:ext uri="{FF2B5EF4-FFF2-40B4-BE49-F238E27FC236}">
                  <a16:creationId xmlns:a16="http://schemas.microsoft.com/office/drawing/2014/main" id="{2BA5EE15-2F9B-C331-6550-0D6A38CDD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892" y="1619577"/>
              <a:ext cx="5078185" cy="504770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7">
              <a:extLst>
                <a:ext uri="{FF2B5EF4-FFF2-40B4-BE49-F238E27FC236}">
                  <a16:creationId xmlns:a16="http://schemas.microsoft.com/office/drawing/2014/main" id="{B787330F-432C-830D-5BAE-8845F32B70CE}"/>
                </a:ext>
              </a:extLst>
            </p:cNvPr>
            <p:cNvSpPr txBox="1">
              <a:spLocks/>
            </p:cNvSpPr>
            <p:nvPr/>
          </p:nvSpPr>
          <p:spPr>
            <a:xfrm>
              <a:off x="8035985" y="2440816"/>
              <a:ext cx="2041180" cy="1130262"/>
            </a:xfrm>
            <a:prstGeom prst="rect">
              <a:avLst/>
            </a:prstGeom>
          </p:spPr>
          <p:txBody>
            <a:bodyPr vert="horz" lIns="91440" tIns="45720" rIns="91440" bIns="45720" rtlCol="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600" err="1">
                  <a:solidFill>
                    <a:srgbClr val="FF0000"/>
                  </a:solidFill>
                </a:rPr>
                <a:t>NeRF</a:t>
              </a:r>
              <a:endParaRPr lang="fr-FR" sz="9600">
                <a:solidFill>
                  <a:srgbClr val="FF0000"/>
                </a:solidFill>
              </a:endParaRPr>
            </a:p>
            <a:p>
              <a:endParaRPr lang="en-US" sz="1700"/>
            </a:p>
            <a:p>
              <a:pPr marL="0" indent="0">
                <a:buFont typeface="Arial" panose="020B0604020202020204" pitchFamily="34" charset="0"/>
                <a:buNone/>
              </a:pPr>
              <a:r>
                <a:rPr lang="en-US" sz="1700"/>
                <a:t> </a:t>
              </a:r>
            </a:p>
          </p:txBody>
        </p:sp>
        <p:sp>
          <p:nvSpPr>
            <p:cNvPr id="6" name="Content Placeholder 7">
              <a:extLst>
                <a:ext uri="{FF2B5EF4-FFF2-40B4-BE49-F238E27FC236}">
                  <a16:creationId xmlns:a16="http://schemas.microsoft.com/office/drawing/2014/main" id="{3FE89886-C125-8E57-76AB-40A19973DDA4}"/>
                </a:ext>
              </a:extLst>
            </p:cNvPr>
            <p:cNvSpPr txBox="1">
              <a:spLocks/>
            </p:cNvSpPr>
            <p:nvPr/>
          </p:nvSpPr>
          <p:spPr>
            <a:xfrm>
              <a:off x="8035985" y="4764865"/>
              <a:ext cx="2289374" cy="2031599"/>
            </a:xfrm>
            <a:prstGeom prst="rect">
              <a:avLst/>
            </a:prstGeom>
          </p:spPr>
          <p:txBody>
            <a:bodyPr vert="horz" lIns="91440" tIns="45720" rIns="91440" bIns="45720" rtlCol="0" anchor="t">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600">
                  <a:solidFill>
                    <a:srgbClr val="00B050"/>
                  </a:solidFill>
                </a:rPr>
                <a:t>3D Gaussian Splatting</a:t>
              </a:r>
              <a:endParaRPr lang="fr-FR" sz="9600">
                <a:solidFill>
                  <a:srgbClr val="00B050"/>
                </a:solidFill>
              </a:endParaRPr>
            </a:p>
            <a:p>
              <a:endParaRPr lang="en-US" sz="1700"/>
            </a:p>
            <a:p>
              <a:pPr marL="0" indent="0">
                <a:buFont typeface="Arial" panose="020B0604020202020204" pitchFamily="34" charset="0"/>
                <a:buNone/>
              </a:pPr>
              <a:r>
                <a:rPr lang="en-US" sz="1700"/>
                <a:t> </a:t>
              </a:r>
            </a:p>
          </p:txBody>
        </p:sp>
      </p:grpSp>
      <p:sp>
        <p:nvSpPr>
          <p:cNvPr id="3" name="ZoneTexte 2">
            <a:extLst>
              <a:ext uri="{FF2B5EF4-FFF2-40B4-BE49-F238E27FC236}">
                <a16:creationId xmlns:a16="http://schemas.microsoft.com/office/drawing/2014/main" id="{9994A493-D2D5-3A65-327F-83A3B960470D}"/>
              </a:ext>
            </a:extLst>
          </p:cNvPr>
          <p:cNvSpPr txBox="1"/>
          <p:nvPr/>
        </p:nvSpPr>
        <p:spPr>
          <a:xfrm>
            <a:off x="391886" y="4132217"/>
            <a:ext cx="340505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Segoe UI"/>
              </a:rPr>
              <a:t>Drawbacks:​</a:t>
            </a:r>
          </a:p>
          <a:p>
            <a:pPr marL="228600" indent="-228600">
              <a:buFont typeface=""/>
              <a:buChar char="•"/>
            </a:pPr>
            <a:r>
              <a:rPr lang="en-US" sz="2400" dirty="0">
                <a:cs typeface="Arial"/>
              </a:rPr>
              <a:t>Long Training time ​</a:t>
            </a:r>
          </a:p>
          <a:p>
            <a:pPr marL="228600" indent="-228600">
              <a:buFont typeface=""/>
              <a:buChar char="•"/>
            </a:pPr>
            <a:r>
              <a:rPr lang="en-US" sz="2400" dirty="0">
                <a:cs typeface="Arial"/>
              </a:rPr>
              <a:t>Slow Inference</a:t>
            </a:r>
          </a:p>
        </p:txBody>
      </p:sp>
      <p:sp>
        <p:nvSpPr>
          <p:cNvPr id="10" name="Espace réservé du numéro de diapositive 9">
            <a:extLst>
              <a:ext uri="{FF2B5EF4-FFF2-40B4-BE49-F238E27FC236}">
                <a16:creationId xmlns:a16="http://schemas.microsoft.com/office/drawing/2014/main" id="{C1911404-48D0-BDF1-EB0B-432D5520CA77}"/>
              </a:ext>
            </a:extLst>
          </p:cNvPr>
          <p:cNvSpPr>
            <a:spLocks noGrp="1"/>
          </p:cNvSpPr>
          <p:nvPr>
            <p:ph type="sldNum" sz="quarter" idx="12"/>
          </p:nvPr>
        </p:nvSpPr>
        <p:spPr/>
        <p:txBody>
          <a:bodyPr/>
          <a:lstStyle/>
          <a:p>
            <a:fld id="{17C8597B-F6AD-43BB-B725-2A215FB0D189}" type="slidenum">
              <a:rPr lang="fr-FR" smtClean="0"/>
              <a:t>4</a:t>
            </a:fld>
            <a:endParaRPr lang="fr-FR"/>
          </a:p>
        </p:txBody>
      </p:sp>
    </p:spTree>
    <p:extLst>
      <p:ext uri="{BB962C8B-B14F-4D97-AF65-F5344CB8AC3E}">
        <p14:creationId xmlns:p14="http://schemas.microsoft.com/office/powerpoint/2010/main" val="19825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F226C5-B765-9D86-22CD-5B68AFEB9B1C}"/>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dirty="0"/>
              <a:t>Methodology of Original</a:t>
            </a:r>
            <a:r>
              <a:rPr lang="en-US" sz="5200" kern="1200" dirty="0">
                <a:latin typeface="+mj-lt"/>
                <a:ea typeface="+mj-ea"/>
                <a:cs typeface="+mj-cs"/>
              </a:rPr>
              <a:t> </a:t>
            </a:r>
            <a:r>
              <a:rPr lang="en-US" sz="5200" dirty="0"/>
              <a:t>Paper</a:t>
            </a:r>
            <a:r>
              <a:rPr lang="en-US" sz="5200" kern="1200" dirty="0">
                <a:latin typeface="+mj-lt"/>
                <a:ea typeface="+mj-ea"/>
                <a:cs typeface="+mj-cs"/>
              </a:rPr>
              <a:t> </a:t>
            </a:r>
            <a:endParaRPr lang="en-US" sz="5200" kern="1200" dirty="0">
              <a:latin typeface="+mj-lt"/>
            </a:endParaRPr>
          </a:p>
        </p:txBody>
      </p:sp>
      <p:pic>
        <p:nvPicPr>
          <p:cNvPr id="6" name="Graphic 5" descr="Document">
            <a:extLst>
              <a:ext uri="{FF2B5EF4-FFF2-40B4-BE49-F238E27FC236}">
                <a16:creationId xmlns:a16="http://schemas.microsoft.com/office/drawing/2014/main" id="{B29EF95D-3752-4482-76CE-6F746D657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549" y="2776619"/>
            <a:ext cx="1289051" cy="1289051"/>
          </a:xfrm>
          <a:prstGeom prst="rect">
            <a:avLst/>
          </a:prstGeom>
        </p:spPr>
      </p:pic>
      <p:sp>
        <p:nvSpPr>
          <p:cNvPr id="10" name="Espace réservé du numéro de diapositive 9">
            <a:extLst>
              <a:ext uri="{FF2B5EF4-FFF2-40B4-BE49-F238E27FC236}">
                <a16:creationId xmlns:a16="http://schemas.microsoft.com/office/drawing/2014/main" id="{E8F10D89-8DB1-1751-6293-CF1CB3E0C363}"/>
              </a:ext>
            </a:extLst>
          </p:cNvPr>
          <p:cNvSpPr>
            <a:spLocks noGrp="1"/>
          </p:cNvSpPr>
          <p:nvPr>
            <p:ph type="sldNum" sz="quarter" idx="12"/>
          </p:nvPr>
        </p:nvSpPr>
        <p:spPr>
          <a:xfrm>
            <a:off x="9110576" y="6371575"/>
            <a:ext cx="2743200" cy="365125"/>
          </a:xfrm>
        </p:spPr>
        <p:txBody>
          <a:bodyPr/>
          <a:lstStyle/>
          <a:p>
            <a:fld id="{17C8597B-F6AD-43BB-B725-2A215FB0D189}" type="slidenum">
              <a:rPr lang="fr-FR" smtClean="0"/>
              <a:t>5</a:t>
            </a:fld>
            <a:endParaRPr lang="fr-FR"/>
          </a:p>
        </p:txBody>
      </p:sp>
      <p:sp>
        <p:nvSpPr>
          <p:cNvPr id="12" name="Slide Number Placeholder 1">
            <a:extLst>
              <a:ext uri="{FF2B5EF4-FFF2-40B4-BE49-F238E27FC236}">
                <a16:creationId xmlns:a16="http://schemas.microsoft.com/office/drawing/2014/main" id="{079CCDC8-BAD7-F2B8-F64F-0A9E7779E281}"/>
              </a:ext>
            </a:extLst>
          </p:cNvPr>
          <p:cNvSpPr txBox="1">
            <a:spLocks/>
          </p:cNvSpPr>
          <p:nvPr/>
        </p:nvSpPr>
        <p:spPr>
          <a:xfrm>
            <a:off x="9298592" y="7041742"/>
            <a:ext cx="1801236" cy="173057"/>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GB" smtClean="0"/>
              <a:pPr/>
              <a:t>5</a:t>
            </a:fld>
            <a:endParaRPr lang="en-GB" sz="722"/>
          </a:p>
        </p:txBody>
      </p:sp>
      <p:sp>
        <p:nvSpPr>
          <p:cNvPr id="13" name="TextBox 6">
            <a:extLst>
              <a:ext uri="{FF2B5EF4-FFF2-40B4-BE49-F238E27FC236}">
                <a16:creationId xmlns:a16="http://schemas.microsoft.com/office/drawing/2014/main" id="{291D1F4E-BF93-233C-D438-EA467B174818}"/>
              </a:ext>
            </a:extLst>
          </p:cNvPr>
          <p:cNvSpPr txBox="1"/>
          <p:nvPr/>
        </p:nvSpPr>
        <p:spPr>
          <a:xfrm>
            <a:off x="3040990" y="4791116"/>
            <a:ext cx="900000" cy="600164"/>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rtlCol="0" anchor="ctr">
            <a:spAutoFit/>
          </a:bodyPr>
          <a:lstStyle/>
          <a:p>
            <a:pPr algn="ctr"/>
            <a:r>
              <a:rPr lang="en-US" sz="1100" dirty="0">
                <a:solidFill>
                  <a:srgbClr val="FF0000"/>
                </a:solidFill>
              </a:rPr>
              <a:t>Structure </a:t>
            </a:r>
          </a:p>
          <a:p>
            <a:pPr algn="ctr"/>
            <a:r>
              <a:rPr lang="en-US" sz="1100" dirty="0">
                <a:solidFill>
                  <a:srgbClr val="FF0000"/>
                </a:solidFill>
              </a:rPr>
              <a:t>From Motion</a:t>
            </a:r>
          </a:p>
        </p:txBody>
      </p:sp>
      <p:sp>
        <p:nvSpPr>
          <p:cNvPr id="16" name="TextBox 6">
            <a:extLst>
              <a:ext uri="{FF2B5EF4-FFF2-40B4-BE49-F238E27FC236}">
                <a16:creationId xmlns:a16="http://schemas.microsoft.com/office/drawing/2014/main" id="{1D0617FB-CDA4-40FA-D99F-D5F68B7D6BBC}"/>
              </a:ext>
            </a:extLst>
          </p:cNvPr>
          <p:cNvSpPr txBox="1"/>
          <p:nvPr/>
        </p:nvSpPr>
        <p:spPr>
          <a:xfrm>
            <a:off x="1206930" y="5820537"/>
            <a:ext cx="1151864" cy="492443"/>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rtlCol="0" anchor="ctr">
            <a:spAutoFit/>
          </a:bodyPr>
          <a:lstStyle/>
          <a:p>
            <a:pPr algn="ctr"/>
            <a:r>
              <a:rPr lang="en-US" sz="1300" dirty="0">
                <a:solidFill>
                  <a:srgbClr val="000000"/>
                </a:solidFill>
              </a:rPr>
              <a:t>Input</a:t>
            </a:r>
          </a:p>
          <a:p>
            <a:pPr algn="ctr"/>
            <a:r>
              <a:rPr lang="en-US" sz="1300" dirty="0">
                <a:solidFill>
                  <a:srgbClr val="000000"/>
                </a:solidFill>
              </a:rPr>
              <a:t> Images</a:t>
            </a:r>
          </a:p>
        </p:txBody>
      </p:sp>
      <p:cxnSp>
        <p:nvCxnSpPr>
          <p:cNvPr id="22" name="Straight Arrow Connector 5">
            <a:extLst>
              <a:ext uri="{FF2B5EF4-FFF2-40B4-BE49-F238E27FC236}">
                <a16:creationId xmlns:a16="http://schemas.microsoft.com/office/drawing/2014/main" id="{4EFB3204-4563-A264-30D4-5CD82370B70C}"/>
              </a:ext>
            </a:extLst>
          </p:cNvPr>
          <p:cNvCxnSpPr>
            <a:cxnSpLocks/>
            <a:stCxn id="48" idx="7"/>
            <a:endCxn id="26" idx="1"/>
          </p:cNvCxnSpPr>
          <p:nvPr/>
        </p:nvCxnSpPr>
        <p:spPr>
          <a:xfrm flipV="1">
            <a:off x="5537235" y="4388958"/>
            <a:ext cx="549243" cy="394584"/>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23" name="TextBox 6">
            <a:extLst>
              <a:ext uri="{FF2B5EF4-FFF2-40B4-BE49-F238E27FC236}">
                <a16:creationId xmlns:a16="http://schemas.microsoft.com/office/drawing/2014/main" id="{35558B2B-A9D9-4F5A-937A-1E60A22E4AB9}"/>
              </a:ext>
            </a:extLst>
          </p:cNvPr>
          <p:cNvSpPr txBox="1"/>
          <p:nvPr/>
        </p:nvSpPr>
        <p:spPr>
          <a:xfrm>
            <a:off x="7818241" y="5879132"/>
            <a:ext cx="1151864" cy="492443"/>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rtlCol="0" anchor="ctr">
            <a:spAutoFit/>
          </a:bodyPr>
          <a:lstStyle/>
          <a:p>
            <a:pPr algn="ctr"/>
            <a:r>
              <a:rPr lang="en-US" sz="1300">
                <a:solidFill>
                  <a:srgbClr val="000000"/>
                </a:solidFill>
              </a:rPr>
              <a:t>Rendered</a:t>
            </a:r>
            <a:endParaRPr lang="fr-FR"/>
          </a:p>
          <a:p>
            <a:pPr algn="ctr"/>
            <a:r>
              <a:rPr lang="en-US" sz="1300">
                <a:solidFill>
                  <a:srgbClr val="000000"/>
                </a:solidFill>
              </a:rPr>
              <a:t>Image</a:t>
            </a:r>
            <a:endParaRPr lang="en-US"/>
          </a:p>
        </p:txBody>
      </p:sp>
      <p:sp>
        <p:nvSpPr>
          <p:cNvPr id="26" name="TextBox 6">
            <a:extLst>
              <a:ext uri="{FF2B5EF4-FFF2-40B4-BE49-F238E27FC236}">
                <a16:creationId xmlns:a16="http://schemas.microsoft.com/office/drawing/2014/main" id="{30A052ED-76A6-2C1D-8CB0-84CAD28025D5}"/>
              </a:ext>
            </a:extLst>
          </p:cNvPr>
          <p:cNvSpPr txBox="1"/>
          <p:nvPr/>
        </p:nvSpPr>
        <p:spPr>
          <a:xfrm>
            <a:off x="6086478" y="4255249"/>
            <a:ext cx="1081346" cy="267417"/>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rtlCol="0" anchor="ctr">
            <a:spAutoFit/>
          </a:bodyPr>
          <a:lstStyle/>
          <a:p>
            <a:pPr algn="ctr"/>
            <a:r>
              <a:rPr lang="en-US" sz="1100" dirty="0">
                <a:solidFill>
                  <a:srgbClr val="FF0000"/>
                </a:solidFill>
              </a:rPr>
              <a:t>Rendering</a:t>
            </a:r>
          </a:p>
        </p:txBody>
      </p:sp>
      <p:cxnSp>
        <p:nvCxnSpPr>
          <p:cNvPr id="27" name="Straight Arrow Connector 5">
            <a:extLst>
              <a:ext uri="{FF2B5EF4-FFF2-40B4-BE49-F238E27FC236}">
                <a16:creationId xmlns:a16="http://schemas.microsoft.com/office/drawing/2014/main" id="{234D10BA-AD68-FCE8-BBCC-9F8374BECAB8}"/>
              </a:ext>
            </a:extLst>
          </p:cNvPr>
          <p:cNvCxnSpPr>
            <a:cxnSpLocks/>
            <a:stCxn id="26" idx="3"/>
            <a:endCxn id="4109" idx="1"/>
          </p:cNvCxnSpPr>
          <p:nvPr/>
        </p:nvCxnSpPr>
        <p:spPr>
          <a:xfrm>
            <a:off x="7167824" y="4388958"/>
            <a:ext cx="355713" cy="715013"/>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34" name="TextBox 6">
            <a:extLst>
              <a:ext uri="{FF2B5EF4-FFF2-40B4-BE49-F238E27FC236}">
                <a16:creationId xmlns:a16="http://schemas.microsoft.com/office/drawing/2014/main" id="{AB41772B-BBF0-C4E9-C506-198399CE8C6C}"/>
              </a:ext>
            </a:extLst>
          </p:cNvPr>
          <p:cNvSpPr txBox="1"/>
          <p:nvPr/>
        </p:nvSpPr>
        <p:spPr>
          <a:xfrm>
            <a:off x="4579847" y="5880261"/>
            <a:ext cx="1151864" cy="492443"/>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rtlCol="0" anchor="ctr">
            <a:spAutoFit/>
          </a:bodyPr>
          <a:lstStyle/>
          <a:p>
            <a:pPr algn="ctr"/>
            <a:r>
              <a:rPr lang="en-US" sz="1300" dirty="0">
                <a:solidFill>
                  <a:srgbClr val="000000"/>
                </a:solidFill>
              </a:rPr>
              <a:t>3D Gaussians</a:t>
            </a:r>
          </a:p>
        </p:txBody>
      </p:sp>
      <p:cxnSp>
        <p:nvCxnSpPr>
          <p:cNvPr id="35" name="Straight Arrow Connector 5">
            <a:extLst>
              <a:ext uri="{FF2B5EF4-FFF2-40B4-BE49-F238E27FC236}">
                <a16:creationId xmlns:a16="http://schemas.microsoft.com/office/drawing/2014/main" id="{4BABE07D-B95F-DCFD-DAF9-F19CA37FB722}"/>
              </a:ext>
            </a:extLst>
          </p:cNvPr>
          <p:cNvCxnSpPr>
            <a:cxnSpLocks/>
            <a:stCxn id="13" idx="3"/>
            <a:endCxn id="48" idx="2"/>
          </p:cNvCxnSpPr>
          <p:nvPr/>
        </p:nvCxnSpPr>
        <p:spPr>
          <a:xfrm>
            <a:off x="3940990" y="5091198"/>
            <a:ext cx="468276" cy="97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0" name="TextBox 6">
            <a:extLst>
              <a:ext uri="{FF2B5EF4-FFF2-40B4-BE49-F238E27FC236}">
                <a16:creationId xmlns:a16="http://schemas.microsoft.com/office/drawing/2014/main" id="{FA322335-2CDF-AC6E-FE00-509E14C192C1}"/>
              </a:ext>
            </a:extLst>
          </p:cNvPr>
          <p:cNvSpPr txBox="1"/>
          <p:nvPr/>
        </p:nvSpPr>
        <p:spPr>
          <a:xfrm>
            <a:off x="6086478" y="5469043"/>
            <a:ext cx="1081345" cy="261610"/>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rtlCol="0" anchor="ctr">
            <a:spAutoFit/>
          </a:bodyPr>
          <a:lstStyle/>
          <a:p>
            <a:pPr algn="ctr"/>
            <a:r>
              <a:rPr lang="en-US" sz="1100" dirty="0">
                <a:solidFill>
                  <a:srgbClr val="FF0000"/>
                </a:solidFill>
              </a:rPr>
              <a:t>Optimization</a:t>
            </a:r>
          </a:p>
        </p:txBody>
      </p:sp>
      <p:cxnSp>
        <p:nvCxnSpPr>
          <p:cNvPr id="41" name="Straight Arrow Connector 5">
            <a:extLst>
              <a:ext uri="{FF2B5EF4-FFF2-40B4-BE49-F238E27FC236}">
                <a16:creationId xmlns:a16="http://schemas.microsoft.com/office/drawing/2014/main" id="{34F991BB-78FC-927A-732E-8F5CCE30EC94}"/>
              </a:ext>
            </a:extLst>
          </p:cNvPr>
          <p:cNvCxnSpPr>
            <a:cxnSpLocks/>
            <a:stCxn id="4109" idx="1"/>
            <a:endCxn id="40" idx="3"/>
          </p:cNvCxnSpPr>
          <p:nvPr/>
        </p:nvCxnSpPr>
        <p:spPr>
          <a:xfrm flipH="1">
            <a:off x="7167823" y="5103971"/>
            <a:ext cx="355714" cy="495877"/>
          </a:xfrm>
          <a:prstGeom prst="straightConnector1">
            <a:avLst/>
          </a:prstGeom>
          <a:ln w="12700">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5">
            <a:extLst>
              <a:ext uri="{FF2B5EF4-FFF2-40B4-BE49-F238E27FC236}">
                <a16:creationId xmlns:a16="http://schemas.microsoft.com/office/drawing/2014/main" id="{7337326C-39B8-3103-A142-8F5159F2D3B3}"/>
              </a:ext>
            </a:extLst>
          </p:cNvPr>
          <p:cNvCxnSpPr>
            <a:cxnSpLocks/>
            <a:stCxn id="40" idx="1"/>
            <a:endCxn id="48" idx="5"/>
          </p:cNvCxnSpPr>
          <p:nvPr/>
        </p:nvCxnSpPr>
        <p:spPr>
          <a:xfrm flipH="1" flipV="1">
            <a:off x="5537235" y="5418357"/>
            <a:ext cx="549243" cy="181491"/>
          </a:xfrm>
          <a:prstGeom prst="straightConnector1">
            <a:avLst/>
          </a:prstGeom>
          <a:ln w="12700">
            <a:solidFill>
              <a:schemeClr val="tx1"/>
            </a:solidFill>
            <a:tailEnd type="triangle"/>
          </a:ln>
        </p:spPr>
        <p:style>
          <a:lnRef idx="1">
            <a:schemeClr val="accent3"/>
          </a:lnRef>
          <a:fillRef idx="0">
            <a:schemeClr val="accent3"/>
          </a:fillRef>
          <a:effectRef idx="0">
            <a:schemeClr val="accent3"/>
          </a:effectRef>
          <a:fontRef idx="minor">
            <a:schemeClr val="tx1"/>
          </a:fontRef>
        </p:style>
      </p:cxnSp>
      <p:grpSp>
        <p:nvGrpSpPr>
          <p:cNvPr id="47" name="Groupe 46">
            <a:extLst>
              <a:ext uri="{FF2B5EF4-FFF2-40B4-BE49-F238E27FC236}">
                <a16:creationId xmlns:a16="http://schemas.microsoft.com/office/drawing/2014/main" id="{373DA962-3197-F2C3-C25D-0DFA076AAE13}"/>
              </a:ext>
            </a:extLst>
          </p:cNvPr>
          <p:cNvGrpSpPr/>
          <p:nvPr/>
        </p:nvGrpSpPr>
        <p:grpSpPr>
          <a:xfrm>
            <a:off x="4409266" y="4652067"/>
            <a:ext cx="1321498" cy="897765"/>
            <a:chOff x="7750855" y="5042382"/>
            <a:chExt cx="1616346" cy="589491"/>
          </a:xfrm>
        </p:grpSpPr>
        <p:sp>
          <p:nvSpPr>
            <p:cNvPr id="48" name="Ellipse 47">
              <a:extLst>
                <a:ext uri="{FF2B5EF4-FFF2-40B4-BE49-F238E27FC236}">
                  <a16:creationId xmlns:a16="http://schemas.microsoft.com/office/drawing/2014/main" id="{05E77DC6-06CD-1716-4ED6-6C9AC22AB1FC}"/>
                </a:ext>
              </a:extLst>
            </p:cNvPr>
            <p:cNvSpPr/>
            <p:nvPr/>
          </p:nvSpPr>
          <p:spPr>
            <a:xfrm>
              <a:off x="7750855" y="5042382"/>
              <a:ext cx="1616346" cy="589491"/>
            </a:xfrm>
            <a:prstGeom prst="ellipse">
              <a:avLst/>
            </a:prstGeom>
            <a:solidFill>
              <a:schemeClr val="accent4">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D6308486-43AC-4963-3A40-E0AA239B1BB5}"/>
                </a:ext>
              </a:extLst>
            </p:cNvPr>
            <p:cNvSpPr/>
            <p:nvPr/>
          </p:nvSpPr>
          <p:spPr>
            <a:xfrm>
              <a:off x="8000271" y="5141660"/>
              <a:ext cx="1094704" cy="399245"/>
            </a:xfrm>
            <a:prstGeom prst="ellipse">
              <a:avLst/>
            </a:prstGeom>
            <a:solidFill>
              <a:schemeClr val="accent4">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2F6E8536-0668-D099-1B9A-F4E26445C3AF}"/>
                </a:ext>
              </a:extLst>
            </p:cNvPr>
            <p:cNvSpPr/>
            <p:nvPr/>
          </p:nvSpPr>
          <p:spPr>
            <a:xfrm>
              <a:off x="8255983" y="5242005"/>
              <a:ext cx="583280" cy="21272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7" name="Espace réservé du contenu 8" descr="Une image contenant Roue de vélo, roue, pneu, vélo&#10;&#10;Description générée automatiquement">
            <a:extLst>
              <a:ext uri="{FF2B5EF4-FFF2-40B4-BE49-F238E27FC236}">
                <a16:creationId xmlns:a16="http://schemas.microsoft.com/office/drawing/2014/main" id="{02A88E92-4ED3-924F-8CCD-DACDC95888B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09978" y="4603371"/>
            <a:ext cx="1346400" cy="996477"/>
          </a:xfrm>
          <a:prstGeom prst="rect">
            <a:avLst/>
          </a:prstGeom>
        </p:spPr>
      </p:pic>
      <p:pic>
        <p:nvPicPr>
          <p:cNvPr id="63" name="Image 62" descr="Une image contenant capture d’écran, Jeu PC, sol, intérieur&#10;&#10;Description générée automatiquement">
            <a:extLst>
              <a:ext uri="{FF2B5EF4-FFF2-40B4-BE49-F238E27FC236}">
                <a16:creationId xmlns:a16="http://schemas.microsoft.com/office/drawing/2014/main" id="{85C27BA9-DEC2-2538-9298-B92772EDD3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8926" y="4602051"/>
            <a:ext cx="1531650" cy="997798"/>
          </a:xfrm>
          <a:prstGeom prst="rect">
            <a:avLst/>
          </a:prstGeom>
        </p:spPr>
      </p:pic>
      <p:pic>
        <p:nvPicPr>
          <p:cNvPr id="4109" name="Image 4108" descr="Une image contenant intérieur, sol, violet, vase&#10;&#10;Description générée automatiquement">
            <a:extLst>
              <a:ext uri="{FF2B5EF4-FFF2-40B4-BE49-F238E27FC236}">
                <a16:creationId xmlns:a16="http://schemas.microsoft.com/office/drawing/2014/main" id="{AF6F36FF-0154-94DF-917D-408B5D8568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3537" y="4565651"/>
            <a:ext cx="1684624" cy="1076640"/>
          </a:xfrm>
          <a:prstGeom prst="rect">
            <a:avLst/>
          </a:prstGeom>
        </p:spPr>
      </p:pic>
      <p:cxnSp>
        <p:nvCxnSpPr>
          <p:cNvPr id="4129" name="Straight Arrow Connector 5">
            <a:extLst>
              <a:ext uri="{FF2B5EF4-FFF2-40B4-BE49-F238E27FC236}">
                <a16:creationId xmlns:a16="http://schemas.microsoft.com/office/drawing/2014/main" id="{91304061-1649-283A-8D5F-47E830AA5CD5}"/>
              </a:ext>
            </a:extLst>
          </p:cNvPr>
          <p:cNvCxnSpPr>
            <a:cxnSpLocks/>
            <a:stCxn id="57" idx="3"/>
            <a:endCxn id="13" idx="1"/>
          </p:cNvCxnSpPr>
          <p:nvPr/>
        </p:nvCxnSpPr>
        <p:spPr>
          <a:xfrm flipV="1">
            <a:off x="2456378" y="5091198"/>
            <a:ext cx="584612" cy="10412"/>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02665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F226C5-B765-9D86-22CD-5B68AFEB9B1C}"/>
              </a:ext>
            </a:extLst>
          </p:cNvPr>
          <p:cNvSpPr>
            <a:spLocks noGrp="1"/>
          </p:cNvSpPr>
          <p:nvPr>
            <p:ph type="title"/>
          </p:nvPr>
        </p:nvSpPr>
        <p:spPr>
          <a:xfrm>
            <a:off x="630936" y="381000"/>
            <a:ext cx="3419856" cy="2003057"/>
          </a:xfrm>
        </p:spPr>
        <p:txBody>
          <a:bodyPr anchor="ctr">
            <a:normAutofit/>
          </a:bodyPr>
          <a:lstStyle/>
          <a:p>
            <a:r>
              <a:rPr lang="fr-FR" sz="3200" err="1"/>
              <a:t>Initialization</a:t>
            </a:r>
            <a:br>
              <a:rPr lang="fr-FR" sz="3200"/>
            </a:br>
            <a:r>
              <a:rPr lang="fr-FR" sz="3200"/>
              <a:t>(3D </a:t>
            </a:r>
            <a:r>
              <a:rPr lang="fr-FR" sz="3200" err="1"/>
              <a:t>scene</a:t>
            </a:r>
            <a:r>
              <a:rPr lang="fr-FR" sz="3200"/>
              <a:t> </a:t>
            </a:r>
            <a:r>
              <a:rPr lang="fr-FR" sz="3200" err="1"/>
              <a:t>from</a:t>
            </a:r>
            <a:r>
              <a:rPr lang="fr-FR" sz="3200"/>
              <a:t> 2D Images)</a:t>
            </a:r>
          </a:p>
        </p:txBody>
      </p:sp>
      <p:sp>
        <p:nvSpPr>
          <p:cNvPr id="3" name="Espace réservé du contenu 2">
            <a:extLst>
              <a:ext uri="{FF2B5EF4-FFF2-40B4-BE49-F238E27FC236}">
                <a16:creationId xmlns:a16="http://schemas.microsoft.com/office/drawing/2014/main" id="{589C8FD0-B0F5-C238-B8EB-BD39E5ABC3E6}"/>
              </a:ext>
            </a:extLst>
          </p:cNvPr>
          <p:cNvSpPr>
            <a:spLocks noGrp="1"/>
          </p:cNvSpPr>
          <p:nvPr>
            <p:ph idx="1"/>
          </p:nvPr>
        </p:nvSpPr>
        <p:spPr>
          <a:xfrm>
            <a:off x="4654295" y="381000"/>
            <a:ext cx="6894576" cy="2003057"/>
          </a:xfrm>
        </p:spPr>
        <p:txBody>
          <a:bodyPr anchor="ctr">
            <a:normAutofit/>
          </a:bodyPr>
          <a:lstStyle/>
          <a:p>
            <a:r>
              <a:rPr lang="fr-FR" sz="2200"/>
              <a:t>Input: Set Of Images</a:t>
            </a:r>
          </a:p>
          <a:p>
            <a:endParaRPr lang="fr-FR" sz="2200"/>
          </a:p>
        </p:txBody>
      </p:sp>
      <p:sp>
        <p:nvSpPr>
          <p:cNvPr id="6" name="Espace réservé du contenu 2">
            <a:extLst>
              <a:ext uri="{FF2B5EF4-FFF2-40B4-BE49-F238E27FC236}">
                <a16:creationId xmlns:a16="http://schemas.microsoft.com/office/drawing/2014/main" id="{9AC1C847-48D9-6008-4567-3D3AA05998B5}"/>
              </a:ext>
            </a:extLst>
          </p:cNvPr>
          <p:cNvSpPr txBox="1">
            <a:spLocks/>
          </p:cNvSpPr>
          <p:nvPr/>
        </p:nvSpPr>
        <p:spPr>
          <a:xfrm>
            <a:off x="4656120" y="793484"/>
            <a:ext cx="6894576" cy="200305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200"/>
              <a:t>Output: Set of 3D </a:t>
            </a:r>
            <a:r>
              <a:rPr lang="fr-FR" sz="2200" err="1"/>
              <a:t>Gaussians</a:t>
            </a:r>
            <a:r>
              <a:rPr lang="fr-FR" sz="2200"/>
              <a:t> (</a:t>
            </a:r>
            <a:r>
              <a:rPr lang="fr-FR" sz="2200" err="1"/>
              <a:t>from</a:t>
            </a:r>
            <a:r>
              <a:rPr lang="fr-FR" sz="2200"/>
              <a:t> </a:t>
            </a:r>
            <a:r>
              <a:rPr lang="fr-FR" sz="2200" err="1"/>
              <a:t>SfM</a:t>
            </a:r>
            <a:r>
              <a:rPr lang="fr-FR" sz="2200"/>
              <a:t> Points)</a:t>
            </a:r>
          </a:p>
          <a:p>
            <a:endParaRPr lang="fr-FR" sz="2200"/>
          </a:p>
        </p:txBody>
      </p:sp>
      <p:pic>
        <p:nvPicPr>
          <p:cNvPr id="5" name="Image 4" descr="Une image contenant plein air, roue, arbre, Roue de vélo&#10;&#10;Description générée automatiquement">
            <a:extLst>
              <a:ext uri="{FF2B5EF4-FFF2-40B4-BE49-F238E27FC236}">
                <a16:creationId xmlns:a16="http://schemas.microsoft.com/office/drawing/2014/main" id="{BFC1AEEB-614D-8824-5A36-62A0C1EB644C}"/>
              </a:ext>
            </a:extLst>
          </p:cNvPr>
          <p:cNvPicPr>
            <a:picLocks noChangeAspect="1"/>
          </p:cNvPicPr>
          <p:nvPr/>
        </p:nvPicPr>
        <p:blipFill>
          <a:blip r:embed="rId3"/>
          <a:stretch>
            <a:fillRect/>
          </a:stretch>
        </p:blipFill>
        <p:spPr>
          <a:xfrm>
            <a:off x="630932" y="3969700"/>
            <a:ext cx="4167958" cy="2778791"/>
          </a:xfrm>
          <a:prstGeom prst="rect">
            <a:avLst/>
          </a:prstGeom>
        </p:spPr>
      </p:pic>
      <p:grpSp>
        <p:nvGrpSpPr>
          <p:cNvPr id="10" name="Groupe 9">
            <a:extLst>
              <a:ext uri="{FF2B5EF4-FFF2-40B4-BE49-F238E27FC236}">
                <a16:creationId xmlns:a16="http://schemas.microsoft.com/office/drawing/2014/main" id="{8A710B74-3320-2F5E-7350-B072A5DC6313}"/>
              </a:ext>
            </a:extLst>
          </p:cNvPr>
          <p:cNvGrpSpPr/>
          <p:nvPr/>
        </p:nvGrpSpPr>
        <p:grpSpPr>
          <a:xfrm>
            <a:off x="457" y="2317940"/>
            <a:ext cx="5406944" cy="1565263"/>
            <a:chOff x="457" y="2317940"/>
            <a:chExt cx="5406944" cy="1565263"/>
          </a:xfrm>
        </p:grpSpPr>
        <p:pic>
          <p:nvPicPr>
            <p:cNvPr id="4" name="Picture 6" descr="Une image contenant carte, texte, capture d’écran, diagramme&#10;&#10;Description générée automatiquement">
              <a:extLst>
                <a:ext uri="{FF2B5EF4-FFF2-40B4-BE49-F238E27FC236}">
                  <a16:creationId xmlns:a16="http://schemas.microsoft.com/office/drawing/2014/main" id="{E722E6BE-D6AB-B726-46A3-55A90D0D2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01" t="58665" r="2176" b="2392"/>
            <a:stretch/>
          </p:blipFill>
          <p:spPr bwMode="auto">
            <a:xfrm>
              <a:off x="457" y="2320595"/>
              <a:ext cx="5406944" cy="1562608"/>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a:noFill/>
            <a:extLst>
              <a:ext uri="{909E8E84-426E-40DD-AFC4-6F175D3DCCD1}">
                <a14:hiddenFill xmlns:a14="http://schemas.microsoft.com/office/drawing/2010/main">
                  <a:solidFill>
                    <a:srgbClr val="FFFFFF"/>
                  </a:solidFill>
                </a14:hiddenFill>
              </a:ext>
            </a:extLst>
          </p:spPr>
        </p:pic>
        <p:pic>
          <p:nvPicPr>
            <p:cNvPr id="7" name="Image 6" descr="Une image contenant plein air, banc, Banc extérieur, arbre&#10;&#10;Description générée automatiquement">
              <a:extLst>
                <a:ext uri="{FF2B5EF4-FFF2-40B4-BE49-F238E27FC236}">
                  <a16:creationId xmlns:a16="http://schemas.microsoft.com/office/drawing/2014/main" id="{809027D9-5E06-4D2F-40A9-BC8DBA02345B}"/>
                </a:ext>
              </a:extLst>
            </p:cNvPr>
            <p:cNvPicPr>
              <a:picLocks noChangeAspect="1"/>
            </p:cNvPicPr>
            <p:nvPr/>
          </p:nvPicPr>
          <p:blipFill>
            <a:blip r:embed="rId5"/>
            <a:stretch>
              <a:fillRect/>
            </a:stretch>
          </p:blipFill>
          <p:spPr>
            <a:xfrm>
              <a:off x="180575" y="2322502"/>
              <a:ext cx="1628263" cy="1400805"/>
            </a:xfrm>
            <a:prstGeom prst="rect">
              <a:avLst/>
            </a:prstGeom>
          </p:spPr>
        </p:pic>
        <p:pic>
          <p:nvPicPr>
            <p:cNvPr id="8" name="Image 7" descr="Une image contenant plein air, arbre, herbe, roue&#10;&#10;Description générée automatiquement">
              <a:extLst>
                <a:ext uri="{FF2B5EF4-FFF2-40B4-BE49-F238E27FC236}">
                  <a16:creationId xmlns:a16="http://schemas.microsoft.com/office/drawing/2014/main" id="{CA51F9C1-8854-BD9A-079D-1B35157B6751}"/>
                </a:ext>
              </a:extLst>
            </p:cNvPr>
            <p:cNvPicPr>
              <a:picLocks noChangeAspect="1"/>
            </p:cNvPicPr>
            <p:nvPr/>
          </p:nvPicPr>
          <p:blipFill>
            <a:blip r:embed="rId6"/>
            <a:stretch>
              <a:fillRect/>
            </a:stretch>
          </p:blipFill>
          <p:spPr>
            <a:xfrm>
              <a:off x="1868839" y="2317940"/>
              <a:ext cx="1651076" cy="1405365"/>
            </a:xfrm>
            <a:prstGeom prst="rect">
              <a:avLst/>
            </a:prstGeom>
          </p:spPr>
        </p:pic>
        <p:pic>
          <p:nvPicPr>
            <p:cNvPr id="9" name="Image 8" descr="Une image contenant plein air, roue, Roue de vélo, Véhicule terrestre&#10;&#10;Description générée automatiquement">
              <a:extLst>
                <a:ext uri="{FF2B5EF4-FFF2-40B4-BE49-F238E27FC236}">
                  <a16:creationId xmlns:a16="http://schemas.microsoft.com/office/drawing/2014/main" id="{942F8B44-76AD-868B-F1D0-EB3C640E4DB2}"/>
                </a:ext>
              </a:extLst>
            </p:cNvPr>
            <p:cNvPicPr>
              <a:picLocks noChangeAspect="1"/>
            </p:cNvPicPr>
            <p:nvPr/>
          </p:nvPicPr>
          <p:blipFill>
            <a:blip r:embed="rId7"/>
            <a:stretch>
              <a:fillRect/>
            </a:stretch>
          </p:blipFill>
          <p:spPr>
            <a:xfrm>
              <a:off x="3584479" y="2317940"/>
              <a:ext cx="1646513" cy="1405364"/>
            </a:xfrm>
            <a:prstGeom prst="rect">
              <a:avLst/>
            </a:prstGeom>
          </p:spPr>
        </p:pic>
      </p:grpSp>
      <p:sp>
        <p:nvSpPr>
          <p:cNvPr id="11" name="Flèche : courbe vers le bas 10">
            <a:extLst>
              <a:ext uri="{FF2B5EF4-FFF2-40B4-BE49-F238E27FC236}">
                <a16:creationId xmlns:a16="http://schemas.microsoft.com/office/drawing/2014/main" id="{95F958BB-9818-2F89-3259-6A7354854665}"/>
              </a:ext>
            </a:extLst>
          </p:cNvPr>
          <p:cNvSpPr/>
          <p:nvPr/>
        </p:nvSpPr>
        <p:spPr>
          <a:xfrm rot="5400000">
            <a:off x="4956521" y="3902933"/>
            <a:ext cx="1717600" cy="656930"/>
          </a:xfrm>
          <a:prstGeom prst="curvedDownArrow">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solidFill>
                <a:schemeClr val="tx1"/>
              </a:solidFill>
            </a:endParaRPr>
          </a:p>
        </p:txBody>
      </p:sp>
      <p:grpSp>
        <p:nvGrpSpPr>
          <p:cNvPr id="57" name="Groupe 56">
            <a:extLst>
              <a:ext uri="{FF2B5EF4-FFF2-40B4-BE49-F238E27FC236}">
                <a16:creationId xmlns:a16="http://schemas.microsoft.com/office/drawing/2014/main" id="{9E8A679E-FCBA-6009-B9C9-098EE2743540}"/>
              </a:ext>
            </a:extLst>
          </p:cNvPr>
          <p:cNvGrpSpPr/>
          <p:nvPr/>
        </p:nvGrpSpPr>
        <p:grpSpPr>
          <a:xfrm rot="180000">
            <a:off x="6780212" y="3037715"/>
            <a:ext cx="5138807" cy="3642619"/>
            <a:chOff x="1700664" y="1492173"/>
            <a:chExt cx="7850221" cy="4887487"/>
          </a:xfrm>
        </p:grpSpPr>
        <p:grpSp>
          <p:nvGrpSpPr>
            <p:cNvPr id="58" name="Groupe 57">
              <a:extLst>
                <a:ext uri="{FF2B5EF4-FFF2-40B4-BE49-F238E27FC236}">
                  <a16:creationId xmlns:a16="http://schemas.microsoft.com/office/drawing/2014/main" id="{96F2A26C-1F78-E3C0-FEB5-A1F2DC41056F}"/>
                </a:ext>
              </a:extLst>
            </p:cNvPr>
            <p:cNvGrpSpPr/>
            <p:nvPr/>
          </p:nvGrpSpPr>
          <p:grpSpPr>
            <a:xfrm rot="6360000">
              <a:off x="2172396" y="2578080"/>
              <a:ext cx="3329848" cy="4273312"/>
              <a:chOff x="2093500" y="2320700"/>
              <a:chExt cx="3329848" cy="4273312"/>
            </a:xfrm>
          </p:grpSpPr>
          <p:grpSp>
            <p:nvGrpSpPr>
              <p:cNvPr id="1050" name="Groupe 1049">
                <a:extLst>
                  <a:ext uri="{FF2B5EF4-FFF2-40B4-BE49-F238E27FC236}">
                    <a16:creationId xmlns:a16="http://schemas.microsoft.com/office/drawing/2014/main" id="{B23E47C1-18F5-6AA7-6B8E-A8682508FBC9}"/>
                  </a:ext>
                </a:extLst>
              </p:cNvPr>
              <p:cNvGrpSpPr/>
              <p:nvPr/>
            </p:nvGrpSpPr>
            <p:grpSpPr>
              <a:xfrm>
                <a:off x="2093500" y="2320700"/>
                <a:ext cx="3329848" cy="4273312"/>
                <a:chOff x="2093500" y="2320700"/>
                <a:chExt cx="3329848" cy="4273312"/>
              </a:xfrm>
            </p:grpSpPr>
            <p:cxnSp>
              <p:nvCxnSpPr>
                <p:cNvPr id="1052" name="Connecteur droit 1051">
                  <a:extLst>
                    <a:ext uri="{FF2B5EF4-FFF2-40B4-BE49-F238E27FC236}">
                      <a16:creationId xmlns:a16="http://schemas.microsoft.com/office/drawing/2014/main" id="{B0752AEE-0255-1D4E-7EDE-D9FDD57289AB}"/>
                    </a:ext>
                  </a:extLst>
                </p:cNvPr>
                <p:cNvCxnSpPr>
                  <a:cxnSpLocks/>
                </p:cNvCxnSpPr>
                <p:nvPr/>
              </p:nvCxnSpPr>
              <p:spPr>
                <a:xfrm rot="15060000" flipH="1">
                  <a:off x="1601469" y="3477206"/>
                  <a:ext cx="3724735" cy="14117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3" name="Connecteur droit 1052">
                  <a:extLst>
                    <a:ext uri="{FF2B5EF4-FFF2-40B4-BE49-F238E27FC236}">
                      <a16:creationId xmlns:a16="http://schemas.microsoft.com/office/drawing/2014/main" id="{BF6ADA41-8917-85CD-18FB-308A684DCD14}"/>
                    </a:ext>
                  </a:extLst>
                </p:cNvPr>
                <p:cNvCxnSpPr>
                  <a:cxnSpLocks/>
                </p:cNvCxnSpPr>
                <p:nvPr/>
              </p:nvCxnSpPr>
              <p:spPr>
                <a:xfrm>
                  <a:off x="2093500" y="5675396"/>
                  <a:ext cx="2109448" cy="580131"/>
                </a:xfrm>
                <a:prstGeom prst="line">
                  <a:avLst/>
                </a:prstGeom>
              </p:spPr>
              <p:style>
                <a:lnRef idx="2">
                  <a:schemeClr val="accent1"/>
                </a:lnRef>
                <a:fillRef idx="0">
                  <a:schemeClr val="accent1"/>
                </a:fillRef>
                <a:effectRef idx="1">
                  <a:schemeClr val="accent1"/>
                </a:effectRef>
                <a:fontRef idx="minor">
                  <a:schemeClr val="tx1"/>
                </a:fontRef>
              </p:style>
            </p:cxnSp>
            <p:grpSp>
              <p:nvGrpSpPr>
                <p:cNvPr id="1054" name="Groupe 1053">
                  <a:extLst>
                    <a:ext uri="{FF2B5EF4-FFF2-40B4-BE49-F238E27FC236}">
                      <a16:creationId xmlns:a16="http://schemas.microsoft.com/office/drawing/2014/main" id="{F86F9A57-3D38-0644-4F5C-E5252EC1FF32}"/>
                    </a:ext>
                  </a:extLst>
                </p:cNvPr>
                <p:cNvGrpSpPr/>
                <p:nvPr/>
              </p:nvGrpSpPr>
              <p:grpSpPr>
                <a:xfrm rot="2526073">
                  <a:off x="4436045" y="6049202"/>
                  <a:ext cx="872249" cy="544810"/>
                  <a:chOff x="4436045" y="6049202"/>
                  <a:chExt cx="1211781" cy="544810"/>
                </a:xfrm>
              </p:grpSpPr>
              <p:sp>
                <p:nvSpPr>
                  <p:cNvPr id="1056" name="Rectangle 1055">
                    <a:extLst>
                      <a:ext uri="{FF2B5EF4-FFF2-40B4-BE49-F238E27FC236}">
                        <a16:creationId xmlns:a16="http://schemas.microsoft.com/office/drawing/2014/main" id="{E21AAF4B-6A78-36F8-3530-FDF87360625F}"/>
                      </a:ext>
                    </a:extLst>
                  </p:cNvPr>
                  <p:cNvSpPr/>
                  <p:nvPr/>
                </p:nvSpPr>
                <p:spPr>
                  <a:xfrm>
                    <a:off x="4841099" y="6049202"/>
                    <a:ext cx="806727" cy="544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57" name="Trapèze 1056">
                    <a:extLst>
                      <a:ext uri="{FF2B5EF4-FFF2-40B4-BE49-F238E27FC236}">
                        <a16:creationId xmlns:a16="http://schemas.microsoft.com/office/drawing/2014/main" id="{67D12F11-4ED9-684E-4BE2-46AAC471D6EE}"/>
                      </a:ext>
                    </a:extLst>
                  </p:cNvPr>
                  <p:cNvSpPr/>
                  <p:nvPr/>
                </p:nvSpPr>
                <p:spPr>
                  <a:xfrm rot="5400000">
                    <a:off x="4382731" y="6108877"/>
                    <a:ext cx="511682" cy="405053"/>
                  </a:xfrm>
                  <a:prstGeom prst="trapezoi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cxnSp>
              <p:nvCxnSpPr>
                <p:cNvPr id="1055" name="Connecteur droit 1054">
                  <a:extLst>
                    <a:ext uri="{FF2B5EF4-FFF2-40B4-BE49-F238E27FC236}">
                      <a16:creationId xmlns:a16="http://schemas.microsoft.com/office/drawing/2014/main" id="{43AF619B-4CF8-5AC4-043E-B08277C1795F}"/>
                    </a:ext>
                  </a:extLst>
                </p:cNvPr>
                <p:cNvCxnSpPr>
                  <a:cxnSpLocks/>
                </p:cNvCxnSpPr>
                <p:nvPr/>
              </p:nvCxnSpPr>
              <p:spPr>
                <a:xfrm rot="15060000">
                  <a:off x="3976243" y="4981984"/>
                  <a:ext cx="1048643" cy="1845567"/>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cxnSp>
            <p:nvCxnSpPr>
              <p:cNvPr id="1051" name="Connecteur droit avec flèche 1050">
                <a:extLst>
                  <a:ext uri="{FF2B5EF4-FFF2-40B4-BE49-F238E27FC236}">
                    <a16:creationId xmlns:a16="http://schemas.microsoft.com/office/drawing/2014/main" id="{12001664-42B5-A997-7DD4-345C13FDAADE}"/>
                  </a:ext>
                </a:extLst>
              </p:cNvPr>
              <p:cNvCxnSpPr>
                <a:cxnSpLocks/>
              </p:cNvCxnSpPr>
              <p:nvPr/>
            </p:nvCxnSpPr>
            <p:spPr>
              <a:xfrm rot="15060000" flipV="1">
                <a:off x="2680062" y="4728230"/>
                <a:ext cx="1840479" cy="110087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9" name="Groupe 58">
              <a:extLst>
                <a:ext uri="{FF2B5EF4-FFF2-40B4-BE49-F238E27FC236}">
                  <a16:creationId xmlns:a16="http://schemas.microsoft.com/office/drawing/2014/main" id="{42D00F2E-BFC2-48C3-D9BD-9F565966C948}"/>
                </a:ext>
              </a:extLst>
            </p:cNvPr>
            <p:cNvGrpSpPr/>
            <p:nvPr/>
          </p:nvGrpSpPr>
          <p:grpSpPr>
            <a:xfrm rot="2580000">
              <a:off x="2312258" y="2802169"/>
              <a:ext cx="4001237" cy="2849973"/>
              <a:chOff x="2089355" y="3074892"/>
              <a:chExt cx="4001237" cy="2849973"/>
            </a:xfrm>
          </p:grpSpPr>
          <p:grpSp>
            <p:nvGrpSpPr>
              <p:cNvPr id="1040" name="Groupe 1039">
                <a:extLst>
                  <a:ext uri="{FF2B5EF4-FFF2-40B4-BE49-F238E27FC236}">
                    <a16:creationId xmlns:a16="http://schemas.microsoft.com/office/drawing/2014/main" id="{FEC5F9A5-1970-61CB-5641-B5053CDF2D67}"/>
                  </a:ext>
                </a:extLst>
              </p:cNvPr>
              <p:cNvGrpSpPr/>
              <p:nvPr/>
            </p:nvGrpSpPr>
            <p:grpSpPr>
              <a:xfrm>
                <a:off x="2089355" y="3074892"/>
                <a:ext cx="4001237" cy="2849973"/>
                <a:chOff x="2089355" y="3074892"/>
                <a:chExt cx="4001237" cy="2849973"/>
              </a:xfrm>
            </p:grpSpPr>
            <p:cxnSp>
              <p:nvCxnSpPr>
                <p:cNvPr id="1044" name="Connecteur droit 1043">
                  <a:extLst>
                    <a:ext uri="{FF2B5EF4-FFF2-40B4-BE49-F238E27FC236}">
                      <a16:creationId xmlns:a16="http://schemas.microsoft.com/office/drawing/2014/main" id="{1765E389-A054-3A3D-34BF-393184FE122B}"/>
                    </a:ext>
                  </a:extLst>
                </p:cNvPr>
                <p:cNvCxnSpPr>
                  <a:cxnSpLocks/>
                </p:cNvCxnSpPr>
                <p:nvPr/>
              </p:nvCxnSpPr>
              <p:spPr>
                <a:xfrm>
                  <a:off x="4911920" y="3074892"/>
                  <a:ext cx="592857" cy="1818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5" name="Connecteur droit 1044">
                  <a:extLst>
                    <a:ext uri="{FF2B5EF4-FFF2-40B4-BE49-F238E27FC236}">
                      <a16:creationId xmlns:a16="http://schemas.microsoft.com/office/drawing/2014/main" id="{903F9463-B94A-91B7-08F6-7D6D9BDCD45D}"/>
                    </a:ext>
                  </a:extLst>
                </p:cNvPr>
                <p:cNvCxnSpPr>
                  <a:cxnSpLocks/>
                </p:cNvCxnSpPr>
                <p:nvPr/>
              </p:nvCxnSpPr>
              <p:spPr>
                <a:xfrm rot="18840000">
                  <a:off x="3209972" y="3269641"/>
                  <a:ext cx="824157" cy="3065391"/>
                </a:xfrm>
                <a:prstGeom prst="line">
                  <a:avLst/>
                </a:prstGeom>
              </p:spPr>
              <p:style>
                <a:lnRef idx="2">
                  <a:schemeClr val="accent1"/>
                </a:lnRef>
                <a:fillRef idx="0">
                  <a:schemeClr val="accent1"/>
                </a:fillRef>
                <a:effectRef idx="1">
                  <a:schemeClr val="accent1"/>
                </a:effectRef>
                <a:fontRef idx="minor">
                  <a:schemeClr val="tx1"/>
                </a:fontRef>
              </p:style>
            </p:cxnSp>
            <p:grpSp>
              <p:nvGrpSpPr>
                <p:cNvPr id="1046" name="Groupe 1045">
                  <a:extLst>
                    <a:ext uri="{FF2B5EF4-FFF2-40B4-BE49-F238E27FC236}">
                      <a16:creationId xmlns:a16="http://schemas.microsoft.com/office/drawing/2014/main" id="{E7F69E8E-6B79-9CA4-9761-72993A77F81A}"/>
                    </a:ext>
                  </a:extLst>
                </p:cNvPr>
                <p:cNvGrpSpPr/>
                <p:nvPr/>
              </p:nvGrpSpPr>
              <p:grpSpPr>
                <a:xfrm rot="2526073">
                  <a:off x="5218343" y="5231495"/>
                  <a:ext cx="872249" cy="544810"/>
                  <a:chOff x="5218343" y="5231495"/>
                  <a:chExt cx="1211781" cy="544810"/>
                </a:xfrm>
              </p:grpSpPr>
              <p:sp>
                <p:nvSpPr>
                  <p:cNvPr id="1048" name="Rectangle 1047">
                    <a:extLst>
                      <a:ext uri="{FF2B5EF4-FFF2-40B4-BE49-F238E27FC236}">
                        <a16:creationId xmlns:a16="http://schemas.microsoft.com/office/drawing/2014/main" id="{23D226C5-F7BC-FC7F-6632-70EB0D32CE9E}"/>
                      </a:ext>
                    </a:extLst>
                  </p:cNvPr>
                  <p:cNvSpPr/>
                  <p:nvPr/>
                </p:nvSpPr>
                <p:spPr>
                  <a:xfrm>
                    <a:off x="5623397" y="5231495"/>
                    <a:ext cx="806727" cy="544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49" name="Trapèze 1048">
                    <a:extLst>
                      <a:ext uri="{FF2B5EF4-FFF2-40B4-BE49-F238E27FC236}">
                        <a16:creationId xmlns:a16="http://schemas.microsoft.com/office/drawing/2014/main" id="{6612304C-B10E-CB00-E227-B71D0DA0F2E7}"/>
                      </a:ext>
                    </a:extLst>
                  </p:cNvPr>
                  <p:cNvSpPr/>
                  <p:nvPr/>
                </p:nvSpPr>
                <p:spPr>
                  <a:xfrm rot="5400000">
                    <a:off x="5165029" y="5291170"/>
                    <a:ext cx="511682" cy="405053"/>
                  </a:xfrm>
                  <a:prstGeom prst="trapezoi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cxnSp>
              <p:nvCxnSpPr>
                <p:cNvPr id="1047" name="Connecteur droit 1046">
                  <a:extLst>
                    <a:ext uri="{FF2B5EF4-FFF2-40B4-BE49-F238E27FC236}">
                      <a16:creationId xmlns:a16="http://schemas.microsoft.com/office/drawing/2014/main" id="{A950A6A1-EEA3-322B-C152-091E6EA4C32A}"/>
                    </a:ext>
                  </a:extLst>
                </p:cNvPr>
                <p:cNvCxnSpPr>
                  <a:cxnSpLocks/>
                </p:cNvCxnSpPr>
                <p:nvPr/>
              </p:nvCxnSpPr>
              <p:spPr>
                <a:xfrm flipV="1">
                  <a:off x="4560286" y="4474855"/>
                  <a:ext cx="1377408" cy="145001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cxnSp>
            <p:nvCxnSpPr>
              <p:cNvPr id="1043" name="Connecteur droit avec flèche 1042">
                <a:extLst>
                  <a:ext uri="{FF2B5EF4-FFF2-40B4-BE49-F238E27FC236}">
                    <a16:creationId xmlns:a16="http://schemas.microsoft.com/office/drawing/2014/main" id="{FD9406F5-F272-0F4D-B7A5-F5E3185F94D4}"/>
                  </a:ext>
                </a:extLst>
              </p:cNvPr>
              <p:cNvCxnSpPr>
                <a:cxnSpLocks/>
              </p:cNvCxnSpPr>
              <p:nvPr/>
            </p:nvCxnSpPr>
            <p:spPr>
              <a:xfrm rot="18840000" flipH="1" flipV="1">
                <a:off x="4279371" y="3245911"/>
                <a:ext cx="83183" cy="232491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0" name="Groupe 59">
              <a:extLst>
                <a:ext uri="{FF2B5EF4-FFF2-40B4-BE49-F238E27FC236}">
                  <a16:creationId xmlns:a16="http://schemas.microsoft.com/office/drawing/2014/main" id="{37524BB9-D428-46F9-142F-27FE9E2798A9}"/>
                </a:ext>
              </a:extLst>
            </p:cNvPr>
            <p:cNvGrpSpPr/>
            <p:nvPr/>
          </p:nvGrpSpPr>
          <p:grpSpPr>
            <a:xfrm rot="1200000">
              <a:off x="3515167" y="1492173"/>
              <a:ext cx="5197363" cy="4119699"/>
              <a:chOff x="3536271" y="1462219"/>
              <a:chExt cx="5197363" cy="4119699"/>
            </a:xfrm>
          </p:grpSpPr>
          <p:grpSp>
            <p:nvGrpSpPr>
              <p:cNvPr id="1031" name="Groupe 1030">
                <a:extLst>
                  <a:ext uri="{FF2B5EF4-FFF2-40B4-BE49-F238E27FC236}">
                    <a16:creationId xmlns:a16="http://schemas.microsoft.com/office/drawing/2014/main" id="{22F25EDA-2BC9-4DC6-FCD6-B9B1165719C0}"/>
                  </a:ext>
                </a:extLst>
              </p:cNvPr>
              <p:cNvGrpSpPr/>
              <p:nvPr/>
            </p:nvGrpSpPr>
            <p:grpSpPr>
              <a:xfrm>
                <a:off x="3536271" y="1462219"/>
                <a:ext cx="5197363" cy="4119699"/>
                <a:chOff x="3536271" y="1462219"/>
                <a:chExt cx="5197363" cy="4119699"/>
              </a:xfrm>
            </p:grpSpPr>
            <p:cxnSp>
              <p:nvCxnSpPr>
                <p:cNvPr id="1034" name="Connecteur droit 1033">
                  <a:extLst>
                    <a:ext uri="{FF2B5EF4-FFF2-40B4-BE49-F238E27FC236}">
                      <a16:creationId xmlns:a16="http://schemas.microsoft.com/office/drawing/2014/main" id="{2FC5BB15-8C10-CA19-FACB-6297F0C239D7}"/>
                    </a:ext>
                  </a:extLst>
                </p:cNvPr>
                <p:cNvCxnSpPr>
                  <a:cxnSpLocks/>
                </p:cNvCxnSpPr>
                <p:nvPr/>
              </p:nvCxnSpPr>
              <p:spPr>
                <a:xfrm rot="20220000" flipH="1">
                  <a:off x="7489152" y="1462219"/>
                  <a:ext cx="407041" cy="28024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35" name="Connecteur droit 1034">
                  <a:extLst>
                    <a:ext uri="{FF2B5EF4-FFF2-40B4-BE49-F238E27FC236}">
                      <a16:creationId xmlns:a16="http://schemas.microsoft.com/office/drawing/2014/main" id="{7A98EE84-2472-8915-DD7B-458F673D6D43}"/>
                    </a:ext>
                  </a:extLst>
                </p:cNvPr>
                <p:cNvCxnSpPr>
                  <a:cxnSpLocks/>
                </p:cNvCxnSpPr>
                <p:nvPr/>
              </p:nvCxnSpPr>
              <p:spPr>
                <a:xfrm rot="20220000">
                  <a:off x="3536271" y="3038527"/>
                  <a:ext cx="3633547" cy="2543391"/>
                </a:xfrm>
                <a:prstGeom prst="line">
                  <a:avLst/>
                </a:prstGeom>
              </p:spPr>
              <p:style>
                <a:lnRef idx="2">
                  <a:schemeClr val="accent1"/>
                </a:lnRef>
                <a:fillRef idx="0">
                  <a:schemeClr val="accent1"/>
                </a:fillRef>
                <a:effectRef idx="1">
                  <a:schemeClr val="accent1"/>
                </a:effectRef>
                <a:fontRef idx="minor">
                  <a:schemeClr val="tx1"/>
                </a:fontRef>
              </p:style>
            </p:cxnSp>
            <p:grpSp>
              <p:nvGrpSpPr>
                <p:cNvPr id="1036" name="Groupe 1035">
                  <a:extLst>
                    <a:ext uri="{FF2B5EF4-FFF2-40B4-BE49-F238E27FC236}">
                      <a16:creationId xmlns:a16="http://schemas.microsoft.com/office/drawing/2014/main" id="{E73F37EC-BFC0-C592-DA7A-4EDDBEBEC3B8}"/>
                    </a:ext>
                  </a:extLst>
                </p:cNvPr>
                <p:cNvGrpSpPr/>
                <p:nvPr/>
              </p:nvGrpSpPr>
              <p:grpSpPr>
                <a:xfrm rot="2526073">
                  <a:off x="7861385" y="4678229"/>
                  <a:ext cx="872249" cy="544810"/>
                  <a:chOff x="7861385" y="4678229"/>
                  <a:chExt cx="1211781" cy="544810"/>
                </a:xfrm>
              </p:grpSpPr>
              <p:sp>
                <p:nvSpPr>
                  <p:cNvPr id="1038" name="Rectangle 1037">
                    <a:extLst>
                      <a:ext uri="{FF2B5EF4-FFF2-40B4-BE49-F238E27FC236}">
                        <a16:creationId xmlns:a16="http://schemas.microsoft.com/office/drawing/2014/main" id="{890F4417-0A93-F552-F80A-590919961D8E}"/>
                      </a:ext>
                    </a:extLst>
                  </p:cNvPr>
                  <p:cNvSpPr/>
                  <p:nvPr/>
                </p:nvSpPr>
                <p:spPr>
                  <a:xfrm>
                    <a:off x="8266439" y="4678229"/>
                    <a:ext cx="806727" cy="544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39" name="Trapèze 1038">
                    <a:extLst>
                      <a:ext uri="{FF2B5EF4-FFF2-40B4-BE49-F238E27FC236}">
                        <a16:creationId xmlns:a16="http://schemas.microsoft.com/office/drawing/2014/main" id="{0E89E468-18A4-E1DA-5621-BB3B6B749AC7}"/>
                      </a:ext>
                    </a:extLst>
                  </p:cNvPr>
                  <p:cNvSpPr/>
                  <p:nvPr/>
                </p:nvSpPr>
                <p:spPr>
                  <a:xfrm rot="5400000">
                    <a:off x="7808071" y="4737904"/>
                    <a:ext cx="511682" cy="405053"/>
                  </a:xfrm>
                  <a:prstGeom prst="trapezoi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cxnSp>
              <p:nvCxnSpPr>
                <p:cNvPr id="1037" name="Connecteur droit 1036">
                  <a:extLst>
                    <a:ext uri="{FF2B5EF4-FFF2-40B4-BE49-F238E27FC236}">
                      <a16:creationId xmlns:a16="http://schemas.microsoft.com/office/drawing/2014/main" id="{4F6AF034-A15B-517B-D181-23956F33CBF7}"/>
                    </a:ext>
                  </a:extLst>
                </p:cNvPr>
                <p:cNvCxnSpPr>
                  <a:cxnSpLocks/>
                </p:cNvCxnSpPr>
                <p:nvPr/>
              </p:nvCxnSpPr>
              <p:spPr>
                <a:xfrm flipV="1">
                  <a:off x="7203328" y="3921589"/>
                  <a:ext cx="1377408" cy="145001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cxnSp>
            <p:nvCxnSpPr>
              <p:cNvPr id="1033" name="Connecteur droit avec flèche 1032">
                <a:extLst>
                  <a:ext uri="{FF2B5EF4-FFF2-40B4-BE49-F238E27FC236}">
                    <a16:creationId xmlns:a16="http://schemas.microsoft.com/office/drawing/2014/main" id="{F031A85E-5E2C-67DD-2FF5-23023E37DEDC}"/>
                  </a:ext>
                </a:extLst>
              </p:cNvPr>
              <p:cNvCxnSpPr>
                <a:cxnSpLocks/>
              </p:cNvCxnSpPr>
              <p:nvPr/>
            </p:nvCxnSpPr>
            <p:spPr>
              <a:xfrm flipH="1" flipV="1">
                <a:off x="6074044" y="2621886"/>
                <a:ext cx="1735192" cy="1951880"/>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1" name="Groupe 60">
              <a:extLst>
                <a:ext uri="{FF2B5EF4-FFF2-40B4-BE49-F238E27FC236}">
                  <a16:creationId xmlns:a16="http://schemas.microsoft.com/office/drawing/2014/main" id="{6189E320-E959-19BB-D78C-56C358EEF1B2}"/>
                </a:ext>
              </a:extLst>
            </p:cNvPr>
            <p:cNvGrpSpPr/>
            <p:nvPr/>
          </p:nvGrpSpPr>
          <p:grpSpPr>
            <a:xfrm rot="-900000">
              <a:off x="5891990" y="2060103"/>
              <a:ext cx="3658895" cy="2849973"/>
              <a:chOff x="5894441" y="2078718"/>
              <a:chExt cx="3658895" cy="2849973"/>
            </a:xfrm>
          </p:grpSpPr>
          <p:grpSp>
            <p:nvGrpSpPr>
              <p:cNvPr id="62" name="Groupe 61">
                <a:extLst>
                  <a:ext uri="{FF2B5EF4-FFF2-40B4-BE49-F238E27FC236}">
                    <a16:creationId xmlns:a16="http://schemas.microsoft.com/office/drawing/2014/main" id="{854E9190-6C5C-64E2-E792-67F1C42391D3}"/>
                  </a:ext>
                </a:extLst>
              </p:cNvPr>
              <p:cNvGrpSpPr/>
              <p:nvPr/>
            </p:nvGrpSpPr>
            <p:grpSpPr>
              <a:xfrm>
                <a:off x="5894441" y="2078718"/>
                <a:ext cx="3658895" cy="2849973"/>
                <a:chOff x="5894441" y="2078718"/>
                <a:chExt cx="3658895" cy="2849973"/>
              </a:xfrm>
            </p:grpSpPr>
            <p:cxnSp>
              <p:nvCxnSpPr>
                <p:cNvPr id="1024" name="Connecteur droit 1023">
                  <a:extLst>
                    <a:ext uri="{FF2B5EF4-FFF2-40B4-BE49-F238E27FC236}">
                      <a16:creationId xmlns:a16="http://schemas.microsoft.com/office/drawing/2014/main" id="{EDCAD757-9F8E-BF7B-12D2-0C6E001C9F59}"/>
                    </a:ext>
                  </a:extLst>
                </p:cNvPr>
                <p:cNvCxnSpPr>
                  <a:cxnSpLocks/>
                </p:cNvCxnSpPr>
                <p:nvPr/>
              </p:nvCxnSpPr>
              <p:spPr>
                <a:xfrm>
                  <a:off x="8374664" y="2078718"/>
                  <a:ext cx="592857" cy="1818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5" name="Connecteur droit 1024">
                  <a:extLst>
                    <a:ext uri="{FF2B5EF4-FFF2-40B4-BE49-F238E27FC236}">
                      <a16:creationId xmlns:a16="http://schemas.microsoft.com/office/drawing/2014/main" id="{6273C1B9-4E04-19D1-0D0A-43DA4C2665A7}"/>
                    </a:ext>
                  </a:extLst>
                </p:cNvPr>
                <p:cNvCxnSpPr>
                  <a:cxnSpLocks/>
                </p:cNvCxnSpPr>
                <p:nvPr/>
              </p:nvCxnSpPr>
              <p:spPr>
                <a:xfrm rot="720000">
                  <a:off x="5894441" y="3545088"/>
                  <a:ext cx="2647439" cy="617425"/>
                </a:xfrm>
                <a:prstGeom prst="line">
                  <a:avLst/>
                </a:prstGeom>
              </p:spPr>
              <p:style>
                <a:lnRef idx="2">
                  <a:schemeClr val="accent1"/>
                </a:lnRef>
                <a:fillRef idx="0">
                  <a:schemeClr val="accent1"/>
                </a:fillRef>
                <a:effectRef idx="1">
                  <a:schemeClr val="accent1"/>
                </a:effectRef>
                <a:fontRef idx="minor">
                  <a:schemeClr val="tx1"/>
                </a:fontRef>
              </p:style>
            </p:cxnSp>
            <p:grpSp>
              <p:nvGrpSpPr>
                <p:cNvPr id="1026" name="Groupe 1025">
                  <a:extLst>
                    <a:ext uri="{FF2B5EF4-FFF2-40B4-BE49-F238E27FC236}">
                      <a16:creationId xmlns:a16="http://schemas.microsoft.com/office/drawing/2014/main" id="{0BD5298C-B911-FE8F-2428-942B04CF1184}"/>
                    </a:ext>
                  </a:extLst>
                </p:cNvPr>
                <p:cNvGrpSpPr/>
                <p:nvPr/>
              </p:nvGrpSpPr>
              <p:grpSpPr>
                <a:xfrm rot="2526073">
                  <a:off x="8681087" y="4235321"/>
                  <a:ext cx="872249" cy="544810"/>
                  <a:chOff x="8681087" y="4235321"/>
                  <a:chExt cx="1211781" cy="544810"/>
                </a:xfrm>
              </p:grpSpPr>
              <p:sp>
                <p:nvSpPr>
                  <p:cNvPr id="1028" name="Rectangle 1027">
                    <a:extLst>
                      <a:ext uri="{FF2B5EF4-FFF2-40B4-BE49-F238E27FC236}">
                        <a16:creationId xmlns:a16="http://schemas.microsoft.com/office/drawing/2014/main" id="{3D6DDA55-59D3-D354-BBB7-A20E4FFA655A}"/>
                      </a:ext>
                    </a:extLst>
                  </p:cNvPr>
                  <p:cNvSpPr/>
                  <p:nvPr/>
                </p:nvSpPr>
                <p:spPr>
                  <a:xfrm>
                    <a:off x="9086141" y="4235321"/>
                    <a:ext cx="806727" cy="544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29" name="Trapèze 1028">
                    <a:extLst>
                      <a:ext uri="{FF2B5EF4-FFF2-40B4-BE49-F238E27FC236}">
                        <a16:creationId xmlns:a16="http://schemas.microsoft.com/office/drawing/2014/main" id="{67B00B0D-E032-0271-DE3E-C8F4197D1EEF}"/>
                      </a:ext>
                    </a:extLst>
                  </p:cNvPr>
                  <p:cNvSpPr/>
                  <p:nvPr/>
                </p:nvSpPr>
                <p:spPr>
                  <a:xfrm rot="5400000">
                    <a:off x="8627773" y="4294996"/>
                    <a:ext cx="511682" cy="405053"/>
                  </a:xfrm>
                  <a:prstGeom prst="trapezoi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cxnSp>
              <p:nvCxnSpPr>
                <p:cNvPr id="1027" name="Connecteur droit 1026">
                  <a:extLst>
                    <a:ext uri="{FF2B5EF4-FFF2-40B4-BE49-F238E27FC236}">
                      <a16:creationId xmlns:a16="http://schemas.microsoft.com/office/drawing/2014/main" id="{90A9B15E-EB5E-1835-3424-9AB81CB8B673}"/>
                    </a:ext>
                  </a:extLst>
                </p:cNvPr>
                <p:cNvCxnSpPr>
                  <a:cxnSpLocks/>
                </p:cNvCxnSpPr>
                <p:nvPr/>
              </p:nvCxnSpPr>
              <p:spPr>
                <a:xfrm flipV="1">
                  <a:off x="8023030" y="3478681"/>
                  <a:ext cx="1377408" cy="145001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cxnSp>
            <p:nvCxnSpPr>
              <p:cNvPr id="63" name="Connecteur droit avec flèche 62">
                <a:extLst>
                  <a:ext uri="{FF2B5EF4-FFF2-40B4-BE49-F238E27FC236}">
                    <a16:creationId xmlns:a16="http://schemas.microsoft.com/office/drawing/2014/main" id="{54C8F950-8B90-17D2-1647-DA2E7D130E4A}"/>
                  </a:ext>
                </a:extLst>
              </p:cNvPr>
              <p:cNvCxnSpPr>
                <a:cxnSpLocks/>
              </p:cNvCxnSpPr>
              <p:nvPr/>
            </p:nvCxnSpPr>
            <p:spPr>
              <a:xfrm rot="720000" flipH="1" flipV="1">
                <a:off x="6696445" y="2382327"/>
                <a:ext cx="2201136" cy="1427061"/>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1059" name="Flèche : courbe vers le bas 1058">
            <a:extLst>
              <a:ext uri="{FF2B5EF4-FFF2-40B4-BE49-F238E27FC236}">
                <a16:creationId xmlns:a16="http://schemas.microsoft.com/office/drawing/2014/main" id="{10CD026D-81A4-B5E0-A6B3-E23C1A564A9F}"/>
              </a:ext>
            </a:extLst>
          </p:cNvPr>
          <p:cNvSpPr/>
          <p:nvPr/>
        </p:nvSpPr>
        <p:spPr>
          <a:xfrm rot="10980000" flipH="1">
            <a:off x="4860156" y="5930937"/>
            <a:ext cx="1494662" cy="729934"/>
          </a:xfrm>
          <a:prstGeom prst="curvedDownArrow">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fr-FR">
              <a:solidFill>
                <a:schemeClr val="tx1"/>
              </a:solidFill>
            </a:endParaRPr>
          </a:p>
        </p:txBody>
      </p:sp>
      <p:grpSp>
        <p:nvGrpSpPr>
          <p:cNvPr id="1079" name="Groupe 1078">
            <a:extLst>
              <a:ext uri="{FF2B5EF4-FFF2-40B4-BE49-F238E27FC236}">
                <a16:creationId xmlns:a16="http://schemas.microsoft.com/office/drawing/2014/main" id="{B7F01063-8E40-D9AC-350E-B6364018CB57}"/>
              </a:ext>
            </a:extLst>
          </p:cNvPr>
          <p:cNvGrpSpPr/>
          <p:nvPr/>
        </p:nvGrpSpPr>
        <p:grpSpPr>
          <a:xfrm>
            <a:off x="7644545" y="3371482"/>
            <a:ext cx="3444907" cy="1489718"/>
            <a:chOff x="7644545" y="3371482"/>
            <a:chExt cx="3444907" cy="1489718"/>
          </a:xfrm>
        </p:grpSpPr>
        <p:sp>
          <p:nvSpPr>
            <p:cNvPr id="1060" name="Ellipse 1059">
              <a:extLst>
                <a:ext uri="{FF2B5EF4-FFF2-40B4-BE49-F238E27FC236}">
                  <a16:creationId xmlns:a16="http://schemas.microsoft.com/office/drawing/2014/main" id="{BA712E48-557E-6A04-0DEB-15B77A4BC399}"/>
                </a:ext>
              </a:extLst>
            </p:cNvPr>
            <p:cNvSpPr/>
            <p:nvPr/>
          </p:nvSpPr>
          <p:spPr>
            <a:xfrm>
              <a:off x="7644545" y="3882524"/>
              <a:ext cx="328465" cy="321622"/>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61" name="Ellipse 1060">
              <a:extLst>
                <a:ext uri="{FF2B5EF4-FFF2-40B4-BE49-F238E27FC236}">
                  <a16:creationId xmlns:a16="http://schemas.microsoft.com/office/drawing/2014/main" id="{BA712E48-557E-6A04-0DEB-15B77A4BC399}"/>
                </a:ext>
              </a:extLst>
            </p:cNvPr>
            <p:cNvSpPr/>
            <p:nvPr/>
          </p:nvSpPr>
          <p:spPr>
            <a:xfrm>
              <a:off x="9442317" y="4539578"/>
              <a:ext cx="328465" cy="321622"/>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62" name="Ellipse 1061">
              <a:extLst>
                <a:ext uri="{FF2B5EF4-FFF2-40B4-BE49-F238E27FC236}">
                  <a16:creationId xmlns:a16="http://schemas.microsoft.com/office/drawing/2014/main" id="{BA712E48-557E-6A04-0DEB-15B77A4BC399}"/>
                </a:ext>
              </a:extLst>
            </p:cNvPr>
            <p:cNvSpPr/>
            <p:nvPr/>
          </p:nvSpPr>
          <p:spPr>
            <a:xfrm>
              <a:off x="10760987" y="3371482"/>
              <a:ext cx="328465" cy="321622"/>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grpSp>
        <p:nvGrpSpPr>
          <p:cNvPr id="1078" name="Groupe 1077">
            <a:extLst>
              <a:ext uri="{FF2B5EF4-FFF2-40B4-BE49-F238E27FC236}">
                <a16:creationId xmlns:a16="http://schemas.microsoft.com/office/drawing/2014/main" id="{7B4E3EA0-527C-9B05-6E31-50BBD4684209}"/>
              </a:ext>
            </a:extLst>
          </p:cNvPr>
          <p:cNvGrpSpPr/>
          <p:nvPr/>
        </p:nvGrpSpPr>
        <p:grpSpPr>
          <a:xfrm>
            <a:off x="7719376" y="2218900"/>
            <a:ext cx="2874549" cy="1314503"/>
            <a:chOff x="7719376" y="2218900"/>
            <a:chExt cx="2874549" cy="1314503"/>
          </a:xfrm>
        </p:grpSpPr>
        <p:sp>
          <p:nvSpPr>
            <p:cNvPr id="1073" name="Ellipse 1072">
              <a:extLst>
                <a:ext uri="{FF2B5EF4-FFF2-40B4-BE49-F238E27FC236}">
                  <a16:creationId xmlns:a16="http://schemas.microsoft.com/office/drawing/2014/main" id="{57691E70-F486-7987-DC57-0E9DB253F096}"/>
                </a:ext>
              </a:extLst>
            </p:cNvPr>
            <p:cNvSpPr/>
            <p:nvPr/>
          </p:nvSpPr>
          <p:spPr>
            <a:xfrm>
              <a:off x="8744198" y="3211781"/>
              <a:ext cx="328465" cy="321622"/>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74" name="Ellipse 1073">
              <a:extLst>
                <a:ext uri="{FF2B5EF4-FFF2-40B4-BE49-F238E27FC236}">
                  <a16:creationId xmlns:a16="http://schemas.microsoft.com/office/drawing/2014/main" id="{47CD2126-A6A5-69CF-5DC5-2444105B321F}"/>
                </a:ext>
              </a:extLst>
            </p:cNvPr>
            <p:cNvSpPr/>
            <p:nvPr/>
          </p:nvSpPr>
          <p:spPr>
            <a:xfrm>
              <a:off x="7719376" y="2743631"/>
              <a:ext cx="328465" cy="321622"/>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75" name="Ellipse 1074">
              <a:extLst>
                <a:ext uri="{FF2B5EF4-FFF2-40B4-BE49-F238E27FC236}">
                  <a16:creationId xmlns:a16="http://schemas.microsoft.com/office/drawing/2014/main" id="{5C24D122-5ECC-4CA8-F648-BE45379D71DF}"/>
                </a:ext>
              </a:extLst>
            </p:cNvPr>
            <p:cNvSpPr/>
            <p:nvPr/>
          </p:nvSpPr>
          <p:spPr>
            <a:xfrm>
              <a:off x="9444142" y="3049343"/>
              <a:ext cx="328465" cy="321622"/>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76" name="Ellipse 1075">
              <a:extLst>
                <a:ext uri="{FF2B5EF4-FFF2-40B4-BE49-F238E27FC236}">
                  <a16:creationId xmlns:a16="http://schemas.microsoft.com/office/drawing/2014/main" id="{8AA78D9A-84A4-3F20-062C-3EF8FCAABDB6}"/>
                </a:ext>
              </a:extLst>
            </p:cNvPr>
            <p:cNvSpPr/>
            <p:nvPr/>
          </p:nvSpPr>
          <p:spPr>
            <a:xfrm>
              <a:off x="10265460" y="2775571"/>
              <a:ext cx="328465" cy="321622"/>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077" name="Ellipse 1076">
              <a:extLst>
                <a:ext uri="{FF2B5EF4-FFF2-40B4-BE49-F238E27FC236}">
                  <a16:creationId xmlns:a16="http://schemas.microsoft.com/office/drawing/2014/main" id="{0DCC561F-6F85-A3C3-7395-ABF5ACF6F87C}"/>
                </a:ext>
              </a:extLst>
            </p:cNvPr>
            <p:cNvSpPr/>
            <p:nvPr/>
          </p:nvSpPr>
          <p:spPr>
            <a:xfrm>
              <a:off x="8417496" y="2218900"/>
              <a:ext cx="328465" cy="321622"/>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grpSp>
        <p:nvGrpSpPr>
          <p:cNvPr id="41" name="Groupe 40">
            <a:extLst>
              <a:ext uri="{FF2B5EF4-FFF2-40B4-BE49-F238E27FC236}">
                <a16:creationId xmlns:a16="http://schemas.microsoft.com/office/drawing/2014/main" id="{8CC7D14D-1C55-67FB-2715-1EF11E86E6DD}"/>
              </a:ext>
            </a:extLst>
          </p:cNvPr>
          <p:cNvGrpSpPr/>
          <p:nvPr/>
        </p:nvGrpSpPr>
        <p:grpSpPr>
          <a:xfrm>
            <a:off x="7156460" y="1667599"/>
            <a:ext cx="4278899" cy="3465326"/>
            <a:chOff x="7156460" y="1667599"/>
            <a:chExt cx="4278899" cy="3465326"/>
          </a:xfrm>
        </p:grpSpPr>
        <p:grpSp>
          <p:nvGrpSpPr>
            <p:cNvPr id="12" name="Groupe 11">
              <a:extLst>
                <a:ext uri="{FF2B5EF4-FFF2-40B4-BE49-F238E27FC236}">
                  <a16:creationId xmlns:a16="http://schemas.microsoft.com/office/drawing/2014/main" id="{4CA82C20-3B81-00F4-AB86-27F7AAA294A3}"/>
                </a:ext>
              </a:extLst>
            </p:cNvPr>
            <p:cNvGrpSpPr/>
            <p:nvPr/>
          </p:nvGrpSpPr>
          <p:grpSpPr>
            <a:xfrm rot="16560000">
              <a:off x="8178747" y="2921052"/>
              <a:ext cx="1340454" cy="897765"/>
              <a:chOff x="7744529" y="5009605"/>
              <a:chExt cx="1616346" cy="589491"/>
            </a:xfrm>
          </p:grpSpPr>
          <p:sp>
            <p:nvSpPr>
              <p:cNvPr id="13" name="Ellipse 12">
                <a:extLst>
                  <a:ext uri="{FF2B5EF4-FFF2-40B4-BE49-F238E27FC236}">
                    <a16:creationId xmlns:a16="http://schemas.microsoft.com/office/drawing/2014/main" id="{03EAB6D7-158D-E87B-27A9-4F6FFD29265F}"/>
                  </a:ext>
                </a:extLst>
              </p:cNvPr>
              <p:cNvSpPr/>
              <p:nvPr/>
            </p:nvSpPr>
            <p:spPr>
              <a:xfrm>
                <a:off x="7744529" y="5009605"/>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F91B2D40-8A64-59D6-E783-D5A491080F92}"/>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B578ABAA-706E-C69C-EF89-29DE414B24FE}"/>
                  </a:ext>
                </a:extLst>
              </p:cNvPr>
              <p:cNvSpPr/>
              <p:nvPr/>
            </p:nvSpPr>
            <p:spPr>
              <a:xfrm>
                <a:off x="8264626" y="5223468"/>
                <a:ext cx="610790" cy="245682"/>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i="1"/>
              </a:p>
            </p:txBody>
          </p:sp>
        </p:grpSp>
        <p:grpSp>
          <p:nvGrpSpPr>
            <p:cNvPr id="40" name="Groupe 39">
              <a:extLst>
                <a:ext uri="{FF2B5EF4-FFF2-40B4-BE49-F238E27FC236}">
                  <a16:creationId xmlns:a16="http://schemas.microsoft.com/office/drawing/2014/main" id="{D91266F0-6BBF-76F2-9262-63090DD5C8A1}"/>
                </a:ext>
              </a:extLst>
            </p:cNvPr>
            <p:cNvGrpSpPr/>
            <p:nvPr/>
          </p:nvGrpSpPr>
          <p:grpSpPr>
            <a:xfrm>
              <a:off x="7156460" y="1667599"/>
              <a:ext cx="4278899" cy="3465326"/>
              <a:chOff x="7156460" y="1667599"/>
              <a:chExt cx="4278899" cy="3465326"/>
            </a:xfrm>
          </p:grpSpPr>
          <p:grpSp>
            <p:nvGrpSpPr>
              <p:cNvPr id="1084" name="Groupe 1083">
                <a:extLst>
                  <a:ext uri="{FF2B5EF4-FFF2-40B4-BE49-F238E27FC236}">
                    <a16:creationId xmlns:a16="http://schemas.microsoft.com/office/drawing/2014/main" id="{3F2E50F4-8723-0795-13F6-2D3AABA14D6E}"/>
                  </a:ext>
                </a:extLst>
              </p:cNvPr>
              <p:cNvGrpSpPr/>
              <p:nvPr/>
            </p:nvGrpSpPr>
            <p:grpSpPr>
              <a:xfrm rot="19961743">
                <a:off x="7215982" y="2428262"/>
                <a:ext cx="1340454" cy="897765"/>
                <a:chOff x="7750855" y="5042382"/>
                <a:chExt cx="1616346" cy="589491"/>
              </a:xfrm>
            </p:grpSpPr>
            <p:sp>
              <p:nvSpPr>
                <p:cNvPr id="1081" name="Ellipse 1080">
                  <a:extLst>
                    <a:ext uri="{FF2B5EF4-FFF2-40B4-BE49-F238E27FC236}">
                      <a16:creationId xmlns:a16="http://schemas.microsoft.com/office/drawing/2014/main" id="{849AC1A9-47AE-3EA2-3887-00D3549BD231}"/>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2" name="Ellipse 1081">
                  <a:extLst>
                    <a:ext uri="{FF2B5EF4-FFF2-40B4-BE49-F238E27FC236}">
                      <a16:creationId xmlns:a16="http://schemas.microsoft.com/office/drawing/2014/main" id="{3FE93EC0-21E8-1187-F752-F21F59E65CBF}"/>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3" name="Ellipse 1082">
                  <a:extLst>
                    <a:ext uri="{FF2B5EF4-FFF2-40B4-BE49-F238E27FC236}">
                      <a16:creationId xmlns:a16="http://schemas.microsoft.com/office/drawing/2014/main" id="{B9FFE233-8CB5-E52C-2CA1-3CE017814875}"/>
                    </a:ext>
                  </a:extLst>
                </p:cNvPr>
                <p:cNvSpPr/>
                <p:nvPr/>
              </p:nvSpPr>
              <p:spPr>
                <a:xfrm>
                  <a:off x="8255983" y="5242005"/>
                  <a:ext cx="583280" cy="269651"/>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i="1"/>
                </a:p>
              </p:txBody>
            </p:sp>
          </p:grpSp>
          <p:grpSp>
            <p:nvGrpSpPr>
              <p:cNvPr id="16" name="Groupe 15">
                <a:extLst>
                  <a:ext uri="{FF2B5EF4-FFF2-40B4-BE49-F238E27FC236}">
                    <a16:creationId xmlns:a16="http://schemas.microsoft.com/office/drawing/2014/main" id="{4B41A139-1F44-AEAE-BC24-CDAF4FC86E39}"/>
                  </a:ext>
                </a:extLst>
              </p:cNvPr>
              <p:cNvGrpSpPr/>
              <p:nvPr/>
            </p:nvGrpSpPr>
            <p:grpSpPr>
              <a:xfrm rot="16560000">
                <a:off x="9743814" y="2483016"/>
                <a:ext cx="1340454" cy="897765"/>
                <a:chOff x="7750855" y="5042382"/>
                <a:chExt cx="1616346" cy="589491"/>
              </a:xfrm>
            </p:grpSpPr>
            <p:sp>
              <p:nvSpPr>
                <p:cNvPr id="17" name="Ellipse 16">
                  <a:extLst>
                    <a:ext uri="{FF2B5EF4-FFF2-40B4-BE49-F238E27FC236}">
                      <a16:creationId xmlns:a16="http://schemas.microsoft.com/office/drawing/2014/main" id="{85504EC2-AEB9-D3DA-E761-7ED0C852D0BF}"/>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5C6CBEA0-2EDF-DCCB-565C-FFA695B4BA91}"/>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5A81C97-B8AE-ABDD-D552-C415EDBDA795}"/>
                    </a:ext>
                  </a:extLst>
                </p:cNvPr>
                <p:cNvSpPr/>
                <p:nvPr/>
              </p:nvSpPr>
              <p:spPr>
                <a:xfrm>
                  <a:off x="8255984" y="5212046"/>
                  <a:ext cx="566775" cy="26965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i="1"/>
                </a:p>
              </p:txBody>
            </p:sp>
          </p:grpSp>
          <p:grpSp>
            <p:nvGrpSpPr>
              <p:cNvPr id="24" name="Groupe 23">
                <a:extLst>
                  <a:ext uri="{FF2B5EF4-FFF2-40B4-BE49-F238E27FC236}">
                    <a16:creationId xmlns:a16="http://schemas.microsoft.com/office/drawing/2014/main" id="{63592D4D-B573-1A38-1CF6-DF42FDF698B0}"/>
                  </a:ext>
                </a:extLst>
              </p:cNvPr>
              <p:cNvGrpSpPr/>
              <p:nvPr/>
            </p:nvGrpSpPr>
            <p:grpSpPr>
              <a:xfrm rot="21060000">
                <a:off x="7156460" y="3527212"/>
                <a:ext cx="1340454" cy="1011836"/>
                <a:chOff x="7750855" y="5042382"/>
                <a:chExt cx="1616346" cy="589491"/>
              </a:xfrm>
            </p:grpSpPr>
            <p:sp>
              <p:nvSpPr>
                <p:cNvPr id="25" name="Ellipse 24">
                  <a:extLst>
                    <a:ext uri="{FF2B5EF4-FFF2-40B4-BE49-F238E27FC236}">
                      <a16:creationId xmlns:a16="http://schemas.microsoft.com/office/drawing/2014/main" id="{E0B3E106-2CE9-28C0-D29E-C17FD03E95B3}"/>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C92CA775-316E-1D1D-4A46-51C5966BCA63}"/>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69F9ACC7-C9BA-C1F6-30A7-041C21893288}"/>
                    </a:ext>
                  </a:extLst>
                </p:cNvPr>
                <p:cNvSpPr/>
                <p:nvPr/>
              </p:nvSpPr>
              <p:spPr>
                <a:xfrm>
                  <a:off x="8255983" y="5242005"/>
                  <a:ext cx="583280" cy="21272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i="1"/>
                </a:p>
              </p:txBody>
            </p:sp>
          </p:grpSp>
          <p:grpSp>
            <p:nvGrpSpPr>
              <p:cNvPr id="20" name="Groupe 19">
                <a:extLst>
                  <a:ext uri="{FF2B5EF4-FFF2-40B4-BE49-F238E27FC236}">
                    <a16:creationId xmlns:a16="http://schemas.microsoft.com/office/drawing/2014/main" id="{FD63DC07-F6BE-5EC6-2559-E0848B4799F9}"/>
                  </a:ext>
                </a:extLst>
              </p:cNvPr>
              <p:cNvGrpSpPr/>
              <p:nvPr/>
            </p:nvGrpSpPr>
            <p:grpSpPr>
              <a:xfrm rot="21060000">
                <a:off x="8904245" y="4235160"/>
                <a:ext cx="1340454" cy="897765"/>
                <a:chOff x="7750855" y="5042382"/>
                <a:chExt cx="1616346" cy="589491"/>
              </a:xfrm>
            </p:grpSpPr>
            <p:sp>
              <p:nvSpPr>
                <p:cNvPr id="21" name="Ellipse 20">
                  <a:extLst>
                    <a:ext uri="{FF2B5EF4-FFF2-40B4-BE49-F238E27FC236}">
                      <a16:creationId xmlns:a16="http://schemas.microsoft.com/office/drawing/2014/main" id="{5C137923-19D2-237E-B167-5EB060AE2795}"/>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65C23554-7487-F143-4E30-EEA4537BC51D}"/>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52F52650-188B-114A-905B-F9895F6576D8}"/>
                    </a:ext>
                  </a:extLst>
                </p:cNvPr>
                <p:cNvSpPr/>
                <p:nvPr/>
              </p:nvSpPr>
              <p:spPr>
                <a:xfrm>
                  <a:off x="8250483" y="5242005"/>
                  <a:ext cx="638298" cy="251673"/>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i="1"/>
                </a:p>
              </p:txBody>
            </p:sp>
          </p:grpSp>
          <p:grpSp>
            <p:nvGrpSpPr>
              <p:cNvPr id="28" name="Groupe 27">
                <a:extLst>
                  <a:ext uri="{FF2B5EF4-FFF2-40B4-BE49-F238E27FC236}">
                    <a16:creationId xmlns:a16="http://schemas.microsoft.com/office/drawing/2014/main" id="{E3E425EA-4590-1D19-138C-A90C858651EB}"/>
                  </a:ext>
                </a:extLst>
              </p:cNvPr>
              <p:cNvGrpSpPr/>
              <p:nvPr/>
            </p:nvGrpSpPr>
            <p:grpSpPr>
              <a:xfrm rot="18540000">
                <a:off x="10259214" y="3029859"/>
                <a:ext cx="1340454" cy="1011836"/>
                <a:chOff x="7750855" y="5042382"/>
                <a:chExt cx="1616346" cy="589491"/>
              </a:xfrm>
            </p:grpSpPr>
            <p:sp>
              <p:nvSpPr>
                <p:cNvPr id="29" name="Ellipse 28">
                  <a:extLst>
                    <a:ext uri="{FF2B5EF4-FFF2-40B4-BE49-F238E27FC236}">
                      <a16:creationId xmlns:a16="http://schemas.microsoft.com/office/drawing/2014/main" id="{C0CF8905-98C5-F31C-977B-79C64F57FA68}"/>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172951E7-837A-F5DB-67B3-FAC0CE512CFD}"/>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FF051D79-8B53-32EE-E9B9-B7599B39433A}"/>
                    </a:ext>
                  </a:extLst>
                </p:cNvPr>
                <p:cNvSpPr/>
                <p:nvPr/>
              </p:nvSpPr>
              <p:spPr>
                <a:xfrm>
                  <a:off x="8250480" y="5207448"/>
                  <a:ext cx="588781" cy="25791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i="1"/>
                </a:p>
              </p:txBody>
            </p:sp>
          </p:grpSp>
          <p:grpSp>
            <p:nvGrpSpPr>
              <p:cNvPr id="32" name="Groupe 31">
                <a:extLst>
                  <a:ext uri="{FF2B5EF4-FFF2-40B4-BE49-F238E27FC236}">
                    <a16:creationId xmlns:a16="http://schemas.microsoft.com/office/drawing/2014/main" id="{948C2E7A-A4BC-53BE-BF7E-FA72C15C4789}"/>
                  </a:ext>
                </a:extLst>
              </p:cNvPr>
              <p:cNvGrpSpPr/>
              <p:nvPr/>
            </p:nvGrpSpPr>
            <p:grpSpPr>
              <a:xfrm rot="18540000">
                <a:off x="8925233" y="2561362"/>
                <a:ext cx="1317640" cy="1239979"/>
                <a:chOff x="7750855" y="5042382"/>
                <a:chExt cx="1616346" cy="589491"/>
              </a:xfrm>
            </p:grpSpPr>
            <p:sp>
              <p:nvSpPr>
                <p:cNvPr id="33" name="Ellipse 32">
                  <a:extLst>
                    <a:ext uri="{FF2B5EF4-FFF2-40B4-BE49-F238E27FC236}">
                      <a16:creationId xmlns:a16="http://schemas.microsoft.com/office/drawing/2014/main" id="{DB6766AD-93EF-98A1-1DF0-19F1A96EBC54}"/>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78520AD-7326-0FA9-41F8-E90CD7998EF3}"/>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3E842F4C-0277-185A-3BAD-CF87A37C40B4}"/>
                    </a:ext>
                  </a:extLst>
                </p:cNvPr>
                <p:cNvSpPr/>
                <p:nvPr/>
              </p:nvSpPr>
              <p:spPr>
                <a:xfrm>
                  <a:off x="8255983" y="5242005"/>
                  <a:ext cx="583280" cy="21272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i="1"/>
                </a:p>
              </p:txBody>
            </p:sp>
          </p:grpSp>
          <p:grpSp>
            <p:nvGrpSpPr>
              <p:cNvPr id="36" name="Groupe 35">
                <a:extLst>
                  <a:ext uri="{FF2B5EF4-FFF2-40B4-BE49-F238E27FC236}">
                    <a16:creationId xmlns:a16="http://schemas.microsoft.com/office/drawing/2014/main" id="{F4A3E343-75C8-892E-4289-97557267F822}"/>
                  </a:ext>
                </a:extLst>
              </p:cNvPr>
              <p:cNvGrpSpPr/>
              <p:nvPr/>
            </p:nvGrpSpPr>
            <p:grpSpPr>
              <a:xfrm rot="18540000">
                <a:off x="7880167" y="1729244"/>
                <a:ext cx="1381519" cy="1258230"/>
                <a:chOff x="7750855" y="5042382"/>
                <a:chExt cx="1616346" cy="589491"/>
              </a:xfrm>
            </p:grpSpPr>
            <p:sp>
              <p:nvSpPr>
                <p:cNvPr id="37" name="Ellipse 36">
                  <a:extLst>
                    <a:ext uri="{FF2B5EF4-FFF2-40B4-BE49-F238E27FC236}">
                      <a16:creationId xmlns:a16="http://schemas.microsoft.com/office/drawing/2014/main" id="{15A7BF2D-55EA-E8A4-7DAA-12891773A3F0}"/>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37D817A4-BEA4-FADD-2BA7-21B7A9816BB3}"/>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D08AFA32-2555-82CD-FEC7-F0694F399E61}"/>
                    </a:ext>
                  </a:extLst>
                </p:cNvPr>
                <p:cNvSpPr/>
                <p:nvPr/>
              </p:nvSpPr>
              <p:spPr>
                <a:xfrm>
                  <a:off x="8255983" y="5242005"/>
                  <a:ext cx="583280" cy="21272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i="1"/>
                </a:p>
              </p:txBody>
            </p:sp>
          </p:grpSp>
        </p:grpSp>
      </p:grpSp>
      <p:sp>
        <p:nvSpPr>
          <p:cNvPr id="43" name="Espace réservé du numéro de diapositive 42">
            <a:extLst>
              <a:ext uri="{FF2B5EF4-FFF2-40B4-BE49-F238E27FC236}">
                <a16:creationId xmlns:a16="http://schemas.microsoft.com/office/drawing/2014/main" id="{FA4F25B1-EB72-FFC5-B6EE-8A9DE4E932FA}"/>
              </a:ext>
            </a:extLst>
          </p:cNvPr>
          <p:cNvSpPr>
            <a:spLocks noGrp="1"/>
          </p:cNvSpPr>
          <p:nvPr>
            <p:ph type="sldNum" sz="quarter" idx="12"/>
          </p:nvPr>
        </p:nvSpPr>
        <p:spPr/>
        <p:txBody>
          <a:bodyPr/>
          <a:lstStyle/>
          <a:p>
            <a:fld id="{17C8597B-F6AD-43BB-B725-2A215FB0D189}" type="slidenum">
              <a:rPr lang="fr-FR" smtClean="0"/>
              <a:t>6</a:t>
            </a:fld>
            <a:endParaRPr lang="fr-FR"/>
          </a:p>
        </p:txBody>
      </p:sp>
    </p:spTree>
    <p:extLst>
      <p:ext uri="{BB962C8B-B14F-4D97-AF65-F5344CB8AC3E}">
        <p14:creationId xmlns:p14="http://schemas.microsoft.com/office/powerpoint/2010/main" val="375695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11" grpId="0" animBg="1"/>
      <p:bldP spid="10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1E0029-F696-9D2B-4353-0515D849EC69}"/>
              </a:ext>
            </a:extLst>
          </p:cNvPr>
          <p:cNvSpPr>
            <a:spLocks noGrp="1"/>
          </p:cNvSpPr>
          <p:nvPr>
            <p:ph type="title"/>
          </p:nvPr>
        </p:nvSpPr>
        <p:spPr/>
        <p:txBody>
          <a:bodyPr/>
          <a:lstStyle/>
          <a:p>
            <a:r>
              <a:rPr lang="fr-FR" dirty="0"/>
              <a:t>Building </a:t>
            </a:r>
            <a:r>
              <a:rPr lang="fr-FR"/>
              <a:t>Block</a:t>
            </a:r>
            <a:r>
              <a:rPr lang="fr-FR" dirty="0"/>
              <a:t>: 3D </a:t>
            </a:r>
            <a:r>
              <a:rPr lang="fr-FR" dirty="0" err="1"/>
              <a:t>Gaussian</a:t>
            </a:r>
            <a:r>
              <a:rPr lang="fr-FR" dirty="0"/>
              <a:t> </a:t>
            </a:r>
          </a:p>
        </p:txBody>
      </p:sp>
      <p:sp>
        <p:nvSpPr>
          <p:cNvPr id="3" name="Espace réservé du contenu 2">
            <a:extLst>
              <a:ext uri="{FF2B5EF4-FFF2-40B4-BE49-F238E27FC236}">
                <a16:creationId xmlns:a16="http://schemas.microsoft.com/office/drawing/2014/main" id="{6F50BA8E-9805-6CA2-9E7C-8549CDD7E90C}"/>
              </a:ext>
            </a:extLst>
          </p:cNvPr>
          <p:cNvSpPr>
            <a:spLocks noGrp="1"/>
          </p:cNvSpPr>
          <p:nvPr>
            <p:ph idx="1"/>
          </p:nvPr>
        </p:nvSpPr>
        <p:spPr>
          <a:xfrm>
            <a:off x="838200" y="1690688"/>
            <a:ext cx="10515600" cy="4351338"/>
          </a:xfrm>
        </p:spPr>
        <p:txBody>
          <a:bodyPr vert="horz" lIns="91440" tIns="45720" rIns="91440" bIns="45720" rtlCol="0" anchor="t">
            <a:normAutofit/>
          </a:bodyPr>
          <a:lstStyle/>
          <a:p>
            <a:r>
              <a:rPr lang="fr-FR" dirty="0"/>
              <a:t>3D </a:t>
            </a:r>
            <a:r>
              <a:rPr lang="fr-FR" dirty="0" err="1"/>
              <a:t>Gaussians</a:t>
            </a:r>
            <a:r>
              <a:rPr lang="fr-FR" dirty="0"/>
              <a:t> </a:t>
            </a:r>
            <a:r>
              <a:rPr lang="fr-FR" dirty="0" err="1"/>
              <a:t>Space</a:t>
            </a:r>
            <a:r>
              <a:rPr lang="fr-FR" dirty="0"/>
              <a:t> </a:t>
            </a:r>
            <a:r>
              <a:rPr lang="fr-FR" dirty="0" err="1"/>
              <a:t>Parameters</a:t>
            </a:r>
            <a:r>
              <a:rPr lang="fr-FR" dirty="0"/>
              <a:t>:</a:t>
            </a:r>
          </a:p>
          <a:p>
            <a:pPr marL="457200" lvl="1" indent="0">
              <a:buNone/>
            </a:pPr>
            <a:r>
              <a:rPr lang="fr-FR" dirty="0"/>
              <a:t>3D positions</a:t>
            </a:r>
          </a:p>
          <a:p>
            <a:pPr marL="457200" lvl="1" indent="0">
              <a:buNone/>
            </a:pPr>
            <a:r>
              <a:rPr lang="fr-FR" dirty="0"/>
              <a:t>Covariance </a:t>
            </a:r>
          </a:p>
          <a:p>
            <a:pPr marL="0" indent="0">
              <a:buNone/>
            </a:pPr>
            <a:endParaRPr lang="fr-FR" dirty="0"/>
          </a:p>
          <a:p>
            <a:r>
              <a:rPr lang="fr-FR" err="1"/>
              <a:t>Color</a:t>
            </a:r>
            <a:r>
              <a:rPr lang="fr-FR" dirty="0"/>
              <a:t>  </a:t>
            </a:r>
            <a:r>
              <a:rPr lang="fr-FR" dirty="0" err="1"/>
              <a:t>Parameters</a:t>
            </a:r>
            <a:r>
              <a:rPr lang="fr-FR" dirty="0"/>
              <a:t>:</a:t>
            </a:r>
          </a:p>
          <a:p>
            <a:pPr marL="457200" lvl="1" indent="0">
              <a:buNone/>
            </a:pPr>
            <a:r>
              <a:rPr lang="fr-FR" dirty="0" err="1"/>
              <a:t>Spherical</a:t>
            </a:r>
            <a:r>
              <a:rPr lang="fr-FR" dirty="0"/>
              <a:t> </a:t>
            </a:r>
            <a:r>
              <a:rPr lang="fr-FR" dirty="0" err="1"/>
              <a:t>Harmonics</a:t>
            </a:r>
            <a:endParaRPr lang="fr-FR" dirty="0"/>
          </a:p>
          <a:p>
            <a:pPr marL="457200" lvl="1" indent="0">
              <a:buNone/>
            </a:pPr>
            <a:r>
              <a:rPr lang="fr-FR" dirty="0" err="1"/>
              <a:t>Opacity</a:t>
            </a:r>
            <a:endParaRPr lang="fr-FR" dirty="0"/>
          </a:p>
          <a:p>
            <a:pPr marL="457200" lvl="1" indent="0">
              <a:buNone/>
            </a:pPr>
            <a:endParaRPr lang="fr-FR"/>
          </a:p>
          <a:p>
            <a:pPr marL="457200" lvl="1" indent="0">
              <a:buNone/>
            </a:pPr>
            <a:endParaRPr lang="fr-FR" dirty="0"/>
          </a:p>
          <a:p>
            <a:pPr marL="457200" lvl="1" indent="0">
              <a:buNone/>
            </a:pPr>
            <a:endParaRPr lang="fr-FR" dirty="0"/>
          </a:p>
          <a:p>
            <a:pPr marL="457200" lvl="1" indent="0">
              <a:buNone/>
            </a:pPr>
            <a:endParaRPr lang="fr-FR" dirty="0"/>
          </a:p>
          <a:p>
            <a:pPr marL="457200" lvl="1" indent="0">
              <a:buNone/>
            </a:pPr>
            <a:endParaRPr lang="fr-FR" dirty="0"/>
          </a:p>
        </p:txBody>
      </p:sp>
      <p:pic>
        <p:nvPicPr>
          <p:cNvPr id="6146" name="Picture 2">
            <a:extLst>
              <a:ext uri="{FF2B5EF4-FFF2-40B4-BE49-F238E27FC236}">
                <a16:creationId xmlns:a16="http://schemas.microsoft.com/office/drawing/2014/main" id="{6FD759E6-F6BF-2878-1EF6-930C29DF2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206" y="581709"/>
            <a:ext cx="2794000" cy="27940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e 12">
            <a:extLst>
              <a:ext uri="{FF2B5EF4-FFF2-40B4-BE49-F238E27FC236}">
                <a16:creationId xmlns:a16="http://schemas.microsoft.com/office/drawing/2014/main" id="{6F1AAAA9-E433-B9D5-2D5C-9565FE4D2647}"/>
              </a:ext>
            </a:extLst>
          </p:cNvPr>
          <p:cNvGrpSpPr/>
          <p:nvPr/>
        </p:nvGrpSpPr>
        <p:grpSpPr>
          <a:xfrm>
            <a:off x="7923225" y="4434908"/>
            <a:ext cx="4128043" cy="1464808"/>
            <a:chOff x="7524967" y="4434907"/>
            <a:chExt cx="4128043" cy="1464808"/>
          </a:xfrm>
        </p:grpSpPr>
        <p:pic>
          <p:nvPicPr>
            <p:cNvPr id="1028" name="Picture 4" descr="Opacity vs. Tint - Understanding the Difference — SUN Printing | Wausau, WI">
              <a:extLst>
                <a:ext uri="{FF2B5EF4-FFF2-40B4-BE49-F238E27FC236}">
                  <a16:creationId xmlns:a16="http://schemas.microsoft.com/office/drawing/2014/main" id="{1C7547A7-10E4-669F-F60F-2901E2AA07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27" r="56978" b="58575"/>
            <a:stretch/>
          </p:blipFill>
          <p:spPr bwMode="auto">
            <a:xfrm>
              <a:off x="7524967" y="4434907"/>
              <a:ext cx="1820931" cy="14648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Opacity vs. Tint - Understanding the Difference — SUN Printing | Wausau, WI">
              <a:extLst>
                <a:ext uri="{FF2B5EF4-FFF2-40B4-BE49-F238E27FC236}">
                  <a16:creationId xmlns:a16="http://schemas.microsoft.com/office/drawing/2014/main" id="{812694E1-4D03-2C27-BA4C-DD52864FB5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223" b="58575"/>
            <a:stretch/>
          </p:blipFill>
          <p:spPr bwMode="auto">
            <a:xfrm>
              <a:off x="9645108" y="4434907"/>
              <a:ext cx="2007902" cy="146480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ZoneTexte 4">
            <a:extLst>
              <a:ext uri="{FF2B5EF4-FFF2-40B4-BE49-F238E27FC236}">
                <a16:creationId xmlns:a16="http://schemas.microsoft.com/office/drawing/2014/main" id="{64B93047-4BC7-21BC-5AB4-BD407C99E81A}"/>
              </a:ext>
            </a:extLst>
          </p:cNvPr>
          <p:cNvSpPr txBox="1"/>
          <p:nvPr/>
        </p:nvSpPr>
        <p:spPr>
          <a:xfrm>
            <a:off x="8179327" y="3375709"/>
            <a:ext cx="3615841" cy="923330"/>
          </a:xfrm>
          <a:prstGeom prst="rect">
            <a:avLst/>
          </a:prstGeom>
          <a:noFill/>
        </p:spPr>
        <p:txBody>
          <a:bodyPr wrap="square" lIns="91440" tIns="45720" rIns="91440" bIns="45720" rtlCol="0" anchor="t">
            <a:spAutoFit/>
          </a:bodyPr>
          <a:lstStyle/>
          <a:p>
            <a:pPr algn="ctr"/>
            <a:r>
              <a:rPr lang="fr-FR" b="1" dirty="0" err="1"/>
              <a:t>Color</a:t>
            </a:r>
            <a:r>
              <a:rPr lang="fr-FR" b="1" dirty="0"/>
              <a:t> </a:t>
            </a:r>
            <a:r>
              <a:rPr lang="fr-FR" b="1" dirty="0" err="1"/>
              <a:t>Parameters</a:t>
            </a:r>
            <a:r>
              <a:rPr lang="fr-FR" dirty="0"/>
              <a:t>: </a:t>
            </a:r>
          </a:p>
          <a:p>
            <a:pPr algn="ctr"/>
            <a:r>
              <a:rPr lang="fr-FR" dirty="0" err="1"/>
              <a:t>Visualization</a:t>
            </a:r>
            <a:r>
              <a:rPr lang="fr-FR" dirty="0"/>
              <a:t> of </a:t>
            </a:r>
            <a:r>
              <a:rPr lang="fr-FR" dirty="0" err="1"/>
              <a:t>spherical</a:t>
            </a:r>
            <a:r>
              <a:rPr lang="fr-FR" dirty="0"/>
              <a:t> </a:t>
            </a:r>
            <a:r>
              <a:rPr lang="fr-FR" dirty="0" err="1"/>
              <a:t>harmonics</a:t>
            </a:r>
            <a:r>
              <a:rPr lang="fr-FR" dirty="0"/>
              <a:t> </a:t>
            </a:r>
            <a:r>
              <a:rPr lang="fr-FR" dirty="0" err="1"/>
              <a:t>behaviours</a:t>
            </a:r>
            <a:endParaRPr lang="fr-FR" dirty="0"/>
          </a:p>
        </p:txBody>
      </p:sp>
      <p:sp>
        <p:nvSpPr>
          <p:cNvPr id="16" name="ZoneTexte 15">
            <a:extLst>
              <a:ext uri="{FF2B5EF4-FFF2-40B4-BE49-F238E27FC236}">
                <a16:creationId xmlns:a16="http://schemas.microsoft.com/office/drawing/2014/main" id="{39E4D9A5-494A-FA58-46EC-841E4D57E96C}"/>
              </a:ext>
            </a:extLst>
          </p:cNvPr>
          <p:cNvSpPr txBox="1"/>
          <p:nvPr/>
        </p:nvSpPr>
        <p:spPr>
          <a:xfrm>
            <a:off x="8235445" y="5985043"/>
            <a:ext cx="3615841" cy="646331"/>
          </a:xfrm>
          <a:prstGeom prst="rect">
            <a:avLst/>
          </a:prstGeom>
          <a:noFill/>
        </p:spPr>
        <p:txBody>
          <a:bodyPr wrap="square" lIns="91440" tIns="45720" rIns="91440" bIns="45720" rtlCol="0" anchor="t">
            <a:spAutoFit/>
          </a:bodyPr>
          <a:lstStyle/>
          <a:p>
            <a:pPr algn="ctr"/>
            <a:r>
              <a:rPr lang="fr-FR" b="1" dirty="0" err="1"/>
              <a:t>Color</a:t>
            </a:r>
            <a:r>
              <a:rPr lang="fr-FR" b="1" dirty="0"/>
              <a:t> </a:t>
            </a:r>
            <a:r>
              <a:rPr lang="fr-FR" b="1" dirty="0" err="1"/>
              <a:t>Parameters</a:t>
            </a:r>
            <a:r>
              <a:rPr lang="fr-FR" dirty="0"/>
              <a:t>: </a:t>
            </a:r>
          </a:p>
          <a:p>
            <a:pPr algn="ctr"/>
            <a:r>
              <a:rPr lang="fr-FR" dirty="0" err="1"/>
              <a:t>Different</a:t>
            </a:r>
            <a:r>
              <a:rPr lang="fr-FR" dirty="0"/>
              <a:t> </a:t>
            </a:r>
            <a:r>
              <a:rPr lang="fr-FR" dirty="0" err="1"/>
              <a:t>opacity</a:t>
            </a:r>
            <a:r>
              <a:rPr lang="fr-FR" dirty="0"/>
              <a:t> value</a:t>
            </a:r>
          </a:p>
        </p:txBody>
      </p:sp>
      <p:sp>
        <p:nvSpPr>
          <p:cNvPr id="17" name="Espace réservé du numéro de diapositive 16">
            <a:extLst>
              <a:ext uri="{FF2B5EF4-FFF2-40B4-BE49-F238E27FC236}">
                <a16:creationId xmlns:a16="http://schemas.microsoft.com/office/drawing/2014/main" id="{789A3E60-91D9-1D5B-27F8-FA86F96EA988}"/>
              </a:ext>
            </a:extLst>
          </p:cNvPr>
          <p:cNvSpPr>
            <a:spLocks noGrp="1"/>
          </p:cNvSpPr>
          <p:nvPr>
            <p:ph type="sldNum" sz="quarter" idx="12"/>
          </p:nvPr>
        </p:nvSpPr>
        <p:spPr/>
        <p:txBody>
          <a:bodyPr/>
          <a:lstStyle/>
          <a:p>
            <a:fld id="{17C8597B-F6AD-43BB-B725-2A215FB0D189}" type="slidenum">
              <a:rPr lang="fr-FR" smtClean="0"/>
              <a:t>7</a:t>
            </a:fld>
            <a:endParaRPr lang="fr-FR"/>
          </a:p>
        </p:txBody>
      </p:sp>
    </p:spTree>
    <p:extLst>
      <p:ext uri="{BB962C8B-B14F-4D97-AF65-F5344CB8AC3E}">
        <p14:creationId xmlns:p14="http://schemas.microsoft.com/office/powerpoint/2010/main" val="385007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19EE64-68C6-08D1-3A39-C24E75BEAE64}"/>
              </a:ext>
            </a:extLst>
          </p:cNvPr>
          <p:cNvSpPr>
            <a:spLocks noGrp="1"/>
          </p:cNvSpPr>
          <p:nvPr>
            <p:ph type="title"/>
          </p:nvPr>
        </p:nvSpPr>
        <p:spPr/>
        <p:txBody>
          <a:bodyPr/>
          <a:lstStyle/>
          <a:p>
            <a:r>
              <a:rPr lang="fr-FR" dirty="0"/>
              <a:t>Rendering</a:t>
            </a: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6C24395C-0AED-05AF-3CDC-31AC5B424C7E}"/>
                  </a:ext>
                </a:extLst>
              </p:cNvPr>
              <p:cNvSpPr txBox="1"/>
              <p:nvPr/>
            </p:nvSpPr>
            <p:spPr>
              <a:xfrm>
                <a:off x="3534828" y="3496454"/>
                <a:ext cx="2646323"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fr-FR" sz="2800" b="0" i="1" dirty="0" smtClean="0">
                              <a:latin typeface="Cambria Math" panose="02040503050406030204" pitchFamily="18" charset="0"/>
                            </a:rPr>
                          </m:ctrlPr>
                        </m:sSupPr>
                        <m:e>
                          <m:r>
                            <m:rPr>
                              <m:sty m:val="p"/>
                            </m:rPr>
                            <a:rPr lang="en-US" sz="2800" b="0" i="0" dirty="0" smtClean="0">
                              <a:latin typeface="Cambria Math" panose="02040503050406030204" pitchFamily="18" charset="0"/>
                            </a:rPr>
                            <m:t>Σ</m:t>
                          </m:r>
                        </m:e>
                        <m:sup>
                          <m:r>
                            <a:rPr lang="fr-FR" sz="2800" i="1" dirty="0" smtClean="0">
                              <a:latin typeface="Cambria Math" panose="02040503050406030204" pitchFamily="18" charset="0"/>
                            </a:rPr>
                            <m:t>′</m:t>
                          </m:r>
                        </m:sup>
                      </m:sSup>
                      <m:r>
                        <a:rPr lang="fr-FR" sz="2800" i="1" dirty="0" smtClean="0">
                          <a:latin typeface="Cambria Math" panose="02040503050406030204" pitchFamily="18" charset="0"/>
                        </a:rPr>
                        <m:t>= </m:t>
                      </m:r>
                      <m:r>
                        <a:rPr lang="fr-FR" sz="2800" i="1" dirty="0" smtClean="0">
                          <a:latin typeface="Cambria Math" panose="02040503050406030204" pitchFamily="18" charset="0"/>
                        </a:rPr>
                        <m:t>𝐽𝑊</m:t>
                      </m:r>
                      <m:r>
                        <m:rPr>
                          <m:sty m:val="p"/>
                        </m:rPr>
                        <a:rPr lang="fr-FR" sz="2800" i="0" dirty="0" smtClean="0">
                          <a:latin typeface="Cambria Math" panose="02040503050406030204" pitchFamily="18" charset="0"/>
                        </a:rPr>
                        <m:t>Σ</m:t>
                      </m:r>
                      <m:sSup>
                        <m:sSupPr>
                          <m:ctrlPr>
                            <a:rPr lang="fr-FR" sz="2800" i="1" dirty="0" smtClean="0">
                              <a:latin typeface="Cambria Math" panose="02040503050406030204" pitchFamily="18" charset="0"/>
                            </a:rPr>
                          </m:ctrlPr>
                        </m:sSupPr>
                        <m:e>
                          <m:r>
                            <a:rPr lang="fr-FR" sz="2800" i="1" dirty="0" smtClean="0">
                              <a:latin typeface="Cambria Math" panose="02040503050406030204" pitchFamily="18" charset="0"/>
                            </a:rPr>
                            <m:t>𝑊</m:t>
                          </m:r>
                        </m:e>
                        <m:sup>
                          <m:r>
                            <a:rPr lang="fr-FR" sz="2800" i="1" dirty="0" smtClean="0">
                              <a:latin typeface="Cambria Math" panose="02040503050406030204" pitchFamily="18" charset="0"/>
                            </a:rPr>
                            <m:t>𝑇</m:t>
                          </m:r>
                        </m:sup>
                      </m:sSup>
                      <m:sSup>
                        <m:sSupPr>
                          <m:ctrlPr>
                            <a:rPr lang="fr-FR" sz="2800" i="1" dirty="0" smtClean="0">
                              <a:latin typeface="Cambria Math" panose="02040503050406030204" pitchFamily="18" charset="0"/>
                            </a:rPr>
                          </m:ctrlPr>
                        </m:sSupPr>
                        <m:e>
                          <m:r>
                            <a:rPr lang="fr-FR" sz="2800" i="1" dirty="0" smtClean="0">
                              <a:latin typeface="Cambria Math" panose="02040503050406030204" pitchFamily="18" charset="0"/>
                            </a:rPr>
                            <m:t>𝐽</m:t>
                          </m:r>
                        </m:e>
                        <m:sup>
                          <m:r>
                            <a:rPr lang="fr-FR" sz="2800" i="1" dirty="0" smtClean="0">
                              <a:latin typeface="Cambria Math" panose="02040503050406030204" pitchFamily="18" charset="0"/>
                            </a:rPr>
                            <m:t>𝑇</m:t>
                          </m:r>
                        </m:sup>
                      </m:sSup>
                    </m:oMath>
                  </m:oMathPara>
                </a14:m>
                <a:endParaRPr lang="fr-FR" sz="2800" dirty="0"/>
              </a:p>
            </p:txBody>
          </p:sp>
        </mc:Choice>
        <mc:Fallback>
          <p:sp>
            <p:nvSpPr>
              <p:cNvPr id="5" name="ZoneTexte 4">
                <a:extLst>
                  <a:ext uri="{FF2B5EF4-FFF2-40B4-BE49-F238E27FC236}">
                    <a16:creationId xmlns:a16="http://schemas.microsoft.com/office/drawing/2014/main" id="{6C24395C-0AED-05AF-3CDC-31AC5B424C7E}"/>
                  </a:ext>
                </a:extLst>
              </p:cNvPr>
              <p:cNvSpPr txBox="1">
                <a:spLocks noRot="1" noChangeAspect="1" noMove="1" noResize="1" noEditPoints="1" noAdjustHandles="1" noChangeArrowheads="1" noChangeShapeType="1" noTextEdit="1"/>
              </p:cNvSpPr>
              <p:nvPr/>
            </p:nvSpPr>
            <p:spPr>
              <a:xfrm>
                <a:off x="3534828" y="3496454"/>
                <a:ext cx="2646323" cy="430887"/>
              </a:xfrm>
              <a:prstGeom prst="rect">
                <a:avLst/>
              </a:prstGeom>
              <a:blipFill>
                <a:blip r:embed="rId3"/>
                <a:stretch>
                  <a:fillRect/>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AB20B43B-CB62-AC05-810A-737CB5E6BA12}"/>
              </a:ext>
            </a:extLst>
          </p:cNvPr>
          <p:cNvSpPr txBox="1"/>
          <p:nvPr/>
        </p:nvSpPr>
        <p:spPr>
          <a:xfrm>
            <a:off x="3237864" y="2762092"/>
            <a:ext cx="3027435" cy="830997"/>
          </a:xfrm>
          <a:prstGeom prst="rect">
            <a:avLst/>
          </a:prstGeom>
          <a:noFill/>
        </p:spPr>
        <p:txBody>
          <a:bodyPr wrap="square" lIns="91440" tIns="45720" rIns="91440" bIns="45720" rtlCol="0" anchor="t">
            <a:spAutoFit/>
          </a:bodyPr>
          <a:lstStyle/>
          <a:p>
            <a:endParaRPr lang="fr-FR" sz="2400"/>
          </a:p>
          <a:p>
            <a:r>
              <a:rPr lang="fr-FR" sz="2400"/>
              <a:t>Projection (3D </a:t>
            </a:r>
            <a:r>
              <a:rPr lang="fr-FR" sz="2400">
                <a:sym typeface="Wingdings" pitchFamily="2" charset="2"/>
              </a:rPr>
              <a:t> 2D):</a:t>
            </a:r>
            <a:endParaRPr lang="fr-FR" sz="2400"/>
          </a:p>
        </p:txBody>
      </p:sp>
      <p:sp>
        <p:nvSpPr>
          <p:cNvPr id="11" name="ZoneTexte 10">
            <a:extLst>
              <a:ext uri="{FF2B5EF4-FFF2-40B4-BE49-F238E27FC236}">
                <a16:creationId xmlns:a16="http://schemas.microsoft.com/office/drawing/2014/main" id="{8EBA53D3-E11F-F953-F2D7-048CB965CD0C}"/>
              </a:ext>
            </a:extLst>
          </p:cNvPr>
          <p:cNvSpPr txBox="1"/>
          <p:nvPr/>
        </p:nvSpPr>
        <p:spPr>
          <a:xfrm>
            <a:off x="8246662" y="3330674"/>
            <a:ext cx="1473750" cy="523220"/>
          </a:xfrm>
          <a:prstGeom prst="rect">
            <a:avLst/>
          </a:prstGeom>
          <a:noFill/>
        </p:spPr>
        <p:txBody>
          <a:bodyPr wrap="square" rtlCol="0">
            <a:spAutoFit/>
          </a:bodyPr>
          <a:lstStyle/>
          <a:p>
            <a:r>
              <a:rPr lang="fr-FR" sz="2800" err="1"/>
              <a:t>Tiling</a:t>
            </a:r>
            <a:endParaRPr lang="fr-FR" sz="2800"/>
          </a:p>
        </p:txBody>
      </p:sp>
      <p:grpSp>
        <p:nvGrpSpPr>
          <p:cNvPr id="19" name="Groupe 18">
            <a:extLst>
              <a:ext uri="{FF2B5EF4-FFF2-40B4-BE49-F238E27FC236}">
                <a16:creationId xmlns:a16="http://schemas.microsoft.com/office/drawing/2014/main" id="{A295E6E7-4AD7-9DB8-A292-9D8BC42B2308}"/>
              </a:ext>
            </a:extLst>
          </p:cNvPr>
          <p:cNvGrpSpPr/>
          <p:nvPr/>
        </p:nvGrpSpPr>
        <p:grpSpPr>
          <a:xfrm>
            <a:off x="585496" y="3145172"/>
            <a:ext cx="1530980" cy="1325563"/>
            <a:chOff x="7750855" y="5042382"/>
            <a:chExt cx="1616346" cy="589491"/>
          </a:xfrm>
        </p:grpSpPr>
        <p:sp>
          <p:nvSpPr>
            <p:cNvPr id="18" name="Ellipse 17">
              <a:extLst>
                <a:ext uri="{FF2B5EF4-FFF2-40B4-BE49-F238E27FC236}">
                  <a16:creationId xmlns:a16="http://schemas.microsoft.com/office/drawing/2014/main" id="{DE5B8728-B7F5-8024-DE55-DBFDEAC18ACF}"/>
                </a:ext>
              </a:extLst>
            </p:cNvPr>
            <p:cNvSpPr/>
            <p:nvPr/>
          </p:nvSpPr>
          <p:spPr>
            <a:xfrm>
              <a:off x="7750855" y="5042382"/>
              <a:ext cx="1616346" cy="589491"/>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4414F58D-5A34-0B79-0770-B83DC125E5CA}"/>
                </a:ext>
              </a:extLst>
            </p:cNvPr>
            <p:cNvSpPr/>
            <p:nvPr/>
          </p:nvSpPr>
          <p:spPr>
            <a:xfrm>
              <a:off x="8000271" y="5141660"/>
              <a:ext cx="1094704" cy="399245"/>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CF411567-8186-8674-DCE2-80FE4BB6B7AC}"/>
                </a:ext>
              </a:extLst>
            </p:cNvPr>
            <p:cNvSpPr/>
            <p:nvPr/>
          </p:nvSpPr>
          <p:spPr>
            <a:xfrm>
              <a:off x="8255983" y="5242005"/>
              <a:ext cx="583280" cy="21272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5C9BD7BF-EE8D-AFEE-AD4E-AF0345752BAD}"/>
              </a:ext>
            </a:extLst>
          </p:cNvPr>
          <p:cNvGrpSpPr/>
          <p:nvPr/>
        </p:nvGrpSpPr>
        <p:grpSpPr>
          <a:xfrm rot="19961743">
            <a:off x="1309503" y="2728149"/>
            <a:ext cx="1340454" cy="897765"/>
            <a:chOff x="7750855" y="5042382"/>
            <a:chExt cx="1616346" cy="589491"/>
          </a:xfrm>
        </p:grpSpPr>
        <p:sp>
          <p:nvSpPr>
            <p:cNvPr id="21" name="Ellipse 20">
              <a:extLst>
                <a:ext uri="{FF2B5EF4-FFF2-40B4-BE49-F238E27FC236}">
                  <a16:creationId xmlns:a16="http://schemas.microsoft.com/office/drawing/2014/main" id="{5F3391A0-02A2-999E-4547-E53653E8D3AA}"/>
                </a:ext>
              </a:extLst>
            </p:cNvPr>
            <p:cNvSpPr/>
            <p:nvPr/>
          </p:nvSpPr>
          <p:spPr>
            <a:xfrm>
              <a:off x="7750855" y="5042382"/>
              <a:ext cx="1616346" cy="589491"/>
            </a:xfrm>
            <a:prstGeom prst="ellipse">
              <a:avLst/>
            </a:prstGeom>
            <a:solidFill>
              <a:schemeClr val="accent4">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71E4D30F-4487-B90D-1675-2144A5DFEE99}"/>
                </a:ext>
              </a:extLst>
            </p:cNvPr>
            <p:cNvSpPr/>
            <p:nvPr/>
          </p:nvSpPr>
          <p:spPr>
            <a:xfrm>
              <a:off x="8000271" y="5141660"/>
              <a:ext cx="1094704" cy="399245"/>
            </a:xfrm>
            <a:prstGeom prst="ellipse">
              <a:avLst/>
            </a:prstGeom>
            <a:solidFill>
              <a:schemeClr val="accent4">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E98E8FCB-308A-2685-4E4B-E3ACB0ADFBEE}"/>
                </a:ext>
              </a:extLst>
            </p:cNvPr>
            <p:cNvSpPr/>
            <p:nvPr/>
          </p:nvSpPr>
          <p:spPr>
            <a:xfrm>
              <a:off x="8255983" y="5242005"/>
              <a:ext cx="583280" cy="21272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8" name="Groupe 57">
            <a:extLst>
              <a:ext uri="{FF2B5EF4-FFF2-40B4-BE49-F238E27FC236}">
                <a16:creationId xmlns:a16="http://schemas.microsoft.com/office/drawing/2014/main" id="{C0C1E822-64E9-D5EE-5CA1-B7AFBF365AE9}"/>
              </a:ext>
            </a:extLst>
          </p:cNvPr>
          <p:cNvGrpSpPr/>
          <p:nvPr/>
        </p:nvGrpSpPr>
        <p:grpSpPr>
          <a:xfrm>
            <a:off x="508742" y="2544352"/>
            <a:ext cx="3214794" cy="2849973"/>
            <a:chOff x="428274" y="3187145"/>
            <a:chExt cx="3214794" cy="2849973"/>
          </a:xfrm>
        </p:grpSpPr>
        <p:cxnSp>
          <p:nvCxnSpPr>
            <p:cNvPr id="25" name="Connecteur droit 24">
              <a:extLst>
                <a:ext uri="{FF2B5EF4-FFF2-40B4-BE49-F238E27FC236}">
                  <a16:creationId xmlns:a16="http://schemas.microsoft.com/office/drawing/2014/main" id="{6690DAF9-B2D4-98B6-5F1A-4F4F2FC2EED3}"/>
                </a:ext>
              </a:extLst>
            </p:cNvPr>
            <p:cNvCxnSpPr>
              <a:cxnSpLocks/>
            </p:cNvCxnSpPr>
            <p:nvPr/>
          </p:nvCxnSpPr>
          <p:spPr>
            <a:xfrm>
              <a:off x="2464396" y="3187145"/>
              <a:ext cx="592857" cy="1818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Connecteur droit 25">
              <a:extLst>
                <a:ext uri="{FF2B5EF4-FFF2-40B4-BE49-F238E27FC236}">
                  <a16:creationId xmlns:a16="http://schemas.microsoft.com/office/drawing/2014/main" id="{894D7FAA-9851-3574-C31E-1F5D715153F3}"/>
                </a:ext>
              </a:extLst>
            </p:cNvPr>
            <p:cNvCxnSpPr>
              <a:cxnSpLocks/>
            </p:cNvCxnSpPr>
            <p:nvPr/>
          </p:nvCxnSpPr>
          <p:spPr>
            <a:xfrm>
              <a:off x="428274" y="4969942"/>
              <a:ext cx="2109448" cy="580131"/>
            </a:xfrm>
            <a:prstGeom prst="line">
              <a:avLst/>
            </a:prstGeom>
          </p:spPr>
          <p:style>
            <a:lnRef idx="2">
              <a:schemeClr val="accent1"/>
            </a:lnRef>
            <a:fillRef idx="0">
              <a:schemeClr val="accent1"/>
            </a:fillRef>
            <a:effectRef idx="1">
              <a:schemeClr val="accent1"/>
            </a:effectRef>
            <a:fontRef idx="minor">
              <a:schemeClr val="tx1"/>
            </a:fontRef>
          </p:style>
        </p:cxnSp>
        <p:grpSp>
          <p:nvGrpSpPr>
            <p:cNvPr id="33" name="Groupe 32">
              <a:extLst>
                <a:ext uri="{FF2B5EF4-FFF2-40B4-BE49-F238E27FC236}">
                  <a16:creationId xmlns:a16="http://schemas.microsoft.com/office/drawing/2014/main" id="{814FB81E-D6F1-5716-40E9-4D118DB75201}"/>
                </a:ext>
              </a:extLst>
            </p:cNvPr>
            <p:cNvGrpSpPr/>
            <p:nvPr/>
          </p:nvGrpSpPr>
          <p:grpSpPr>
            <a:xfrm rot="2526073">
              <a:off x="2770819" y="5343748"/>
              <a:ext cx="872249" cy="544810"/>
              <a:chOff x="3703119" y="4715197"/>
              <a:chExt cx="1211781" cy="544810"/>
            </a:xfrm>
          </p:grpSpPr>
          <p:sp>
            <p:nvSpPr>
              <p:cNvPr id="31" name="Rectangle 30">
                <a:extLst>
                  <a:ext uri="{FF2B5EF4-FFF2-40B4-BE49-F238E27FC236}">
                    <a16:creationId xmlns:a16="http://schemas.microsoft.com/office/drawing/2014/main" id="{C79E4489-535A-B32C-F569-A3BCCA4BD2E5}"/>
                  </a:ext>
                </a:extLst>
              </p:cNvPr>
              <p:cNvSpPr/>
              <p:nvPr/>
            </p:nvSpPr>
            <p:spPr>
              <a:xfrm>
                <a:off x="4108173" y="4715197"/>
                <a:ext cx="806727" cy="5448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rapèze 31">
                <a:extLst>
                  <a:ext uri="{FF2B5EF4-FFF2-40B4-BE49-F238E27FC236}">
                    <a16:creationId xmlns:a16="http://schemas.microsoft.com/office/drawing/2014/main" id="{71B66450-0574-45F0-075C-FF5339F640FF}"/>
                  </a:ext>
                </a:extLst>
              </p:cNvPr>
              <p:cNvSpPr/>
              <p:nvPr/>
            </p:nvSpPr>
            <p:spPr>
              <a:xfrm rot="5400000">
                <a:off x="3649805" y="4774872"/>
                <a:ext cx="511682" cy="405053"/>
              </a:xfrm>
              <a:prstGeom prst="trapezoi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5" name="Connecteur droit 34">
              <a:extLst>
                <a:ext uri="{FF2B5EF4-FFF2-40B4-BE49-F238E27FC236}">
                  <a16:creationId xmlns:a16="http://schemas.microsoft.com/office/drawing/2014/main" id="{0C8D1D31-2EAF-7F8C-B84D-50DB6AA910E7}"/>
                </a:ext>
              </a:extLst>
            </p:cNvPr>
            <p:cNvCxnSpPr>
              <a:cxnSpLocks/>
            </p:cNvCxnSpPr>
            <p:nvPr/>
          </p:nvCxnSpPr>
          <p:spPr>
            <a:xfrm flipV="1">
              <a:off x="2112762" y="4587108"/>
              <a:ext cx="1377408" cy="145001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grpSp>
        <p:nvGrpSpPr>
          <p:cNvPr id="59" name="Groupe 58">
            <a:extLst>
              <a:ext uri="{FF2B5EF4-FFF2-40B4-BE49-F238E27FC236}">
                <a16:creationId xmlns:a16="http://schemas.microsoft.com/office/drawing/2014/main" id="{A3576004-938D-76D7-FCCB-6D881300B24C}"/>
              </a:ext>
            </a:extLst>
          </p:cNvPr>
          <p:cNvGrpSpPr/>
          <p:nvPr/>
        </p:nvGrpSpPr>
        <p:grpSpPr>
          <a:xfrm>
            <a:off x="6180119" y="2885391"/>
            <a:ext cx="2007868" cy="2010383"/>
            <a:chOff x="4318980" y="3964750"/>
            <a:chExt cx="2007868" cy="2010383"/>
          </a:xfrm>
        </p:grpSpPr>
        <p:sp>
          <p:nvSpPr>
            <p:cNvPr id="41" name="Rectangle 40">
              <a:extLst>
                <a:ext uri="{FF2B5EF4-FFF2-40B4-BE49-F238E27FC236}">
                  <a16:creationId xmlns:a16="http://schemas.microsoft.com/office/drawing/2014/main" id="{A7218AB2-D519-EFEA-C173-993C3E37428B}"/>
                </a:ext>
              </a:extLst>
            </p:cNvPr>
            <p:cNvSpPr/>
            <p:nvPr/>
          </p:nvSpPr>
          <p:spPr>
            <a:xfrm>
              <a:off x="4318980" y="3964750"/>
              <a:ext cx="2007868" cy="201038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0" name="Groupe 49">
              <a:extLst>
                <a:ext uri="{FF2B5EF4-FFF2-40B4-BE49-F238E27FC236}">
                  <a16:creationId xmlns:a16="http://schemas.microsoft.com/office/drawing/2014/main" id="{ABBC5FD3-A17F-2C79-8471-5E9DD5E210A9}"/>
                </a:ext>
              </a:extLst>
            </p:cNvPr>
            <p:cNvGrpSpPr/>
            <p:nvPr/>
          </p:nvGrpSpPr>
          <p:grpSpPr>
            <a:xfrm rot="20280987">
              <a:off x="4319531" y="4773738"/>
              <a:ext cx="1496756" cy="895291"/>
              <a:chOff x="7750855" y="5042382"/>
              <a:chExt cx="1616346" cy="589491"/>
            </a:xfrm>
          </p:grpSpPr>
          <p:sp>
            <p:nvSpPr>
              <p:cNvPr id="51" name="Ellipse 50">
                <a:extLst>
                  <a:ext uri="{FF2B5EF4-FFF2-40B4-BE49-F238E27FC236}">
                    <a16:creationId xmlns:a16="http://schemas.microsoft.com/office/drawing/2014/main" id="{C69E1A10-6149-672A-4C43-9091571043F2}"/>
                  </a:ext>
                </a:extLst>
              </p:cNvPr>
              <p:cNvSpPr/>
              <p:nvPr/>
            </p:nvSpPr>
            <p:spPr>
              <a:xfrm>
                <a:off x="7750855" y="5042382"/>
                <a:ext cx="1616346" cy="589491"/>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57BCDA91-A298-257C-F5B7-6856908C0FE4}"/>
                  </a:ext>
                </a:extLst>
              </p:cNvPr>
              <p:cNvSpPr/>
              <p:nvPr/>
            </p:nvSpPr>
            <p:spPr>
              <a:xfrm>
                <a:off x="8000271" y="5141660"/>
                <a:ext cx="1094704" cy="399245"/>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EE19438C-4D81-76C0-F2B2-BAC05353E91E}"/>
                  </a:ext>
                </a:extLst>
              </p:cNvPr>
              <p:cNvSpPr/>
              <p:nvPr/>
            </p:nvSpPr>
            <p:spPr>
              <a:xfrm>
                <a:off x="8255983" y="5242005"/>
                <a:ext cx="583280" cy="21272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4" name="Groupe 53">
              <a:extLst>
                <a:ext uri="{FF2B5EF4-FFF2-40B4-BE49-F238E27FC236}">
                  <a16:creationId xmlns:a16="http://schemas.microsoft.com/office/drawing/2014/main" id="{4598CEAD-3A92-9C18-2D6E-20D15356F4F2}"/>
                </a:ext>
              </a:extLst>
            </p:cNvPr>
            <p:cNvGrpSpPr/>
            <p:nvPr/>
          </p:nvGrpSpPr>
          <p:grpSpPr>
            <a:xfrm rot="21406159">
              <a:off x="5356334" y="4183549"/>
              <a:ext cx="747552" cy="946185"/>
              <a:chOff x="7750855" y="5042382"/>
              <a:chExt cx="1616346" cy="589491"/>
            </a:xfrm>
          </p:grpSpPr>
          <p:sp>
            <p:nvSpPr>
              <p:cNvPr id="55" name="Ellipse 54">
                <a:extLst>
                  <a:ext uri="{FF2B5EF4-FFF2-40B4-BE49-F238E27FC236}">
                    <a16:creationId xmlns:a16="http://schemas.microsoft.com/office/drawing/2014/main" id="{F114B2C8-8BDC-3E8C-8720-58823E13123F}"/>
                  </a:ext>
                </a:extLst>
              </p:cNvPr>
              <p:cNvSpPr/>
              <p:nvPr/>
            </p:nvSpPr>
            <p:spPr>
              <a:xfrm>
                <a:off x="7750855" y="5042382"/>
                <a:ext cx="1616346" cy="589491"/>
              </a:xfrm>
              <a:prstGeom prst="ellipse">
                <a:avLst/>
              </a:prstGeom>
              <a:solidFill>
                <a:schemeClr val="accent4">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59069E8C-CF6F-9F61-953A-E7FCAB59BE85}"/>
                  </a:ext>
                </a:extLst>
              </p:cNvPr>
              <p:cNvSpPr/>
              <p:nvPr/>
            </p:nvSpPr>
            <p:spPr>
              <a:xfrm>
                <a:off x="8000271" y="5141660"/>
                <a:ext cx="1094704" cy="399245"/>
              </a:xfrm>
              <a:prstGeom prst="ellipse">
                <a:avLst/>
              </a:prstGeom>
              <a:solidFill>
                <a:schemeClr val="accent4">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3BC68A14-DCF8-0856-855A-3A7DCD0CD4C2}"/>
                  </a:ext>
                </a:extLst>
              </p:cNvPr>
              <p:cNvSpPr/>
              <p:nvPr/>
            </p:nvSpPr>
            <p:spPr>
              <a:xfrm>
                <a:off x="8255983" y="5242005"/>
                <a:ext cx="583280" cy="21272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85" name="Groupe 84">
            <a:extLst>
              <a:ext uri="{FF2B5EF4-FFF2-40B4-BE49-F238E27FC236}">
                <a16:creationId xmlns:a16="http://schemas.microsoft.com/office/drawing/2014/main" id="{2D0E05D0-8920-4041-08B2-7BD5EE1BCA5E}"/>
              </a:ext>
            </a:extLst>
          </p:cNvPr>
          <p:cNvGrpSpPr/>
          <p:nvPr/>
        </p:nvGrpSpPr>
        <p:grpSpPr>
          <a:xfrm>
            <a:off x="9345932" y="2885390"/>
            <a:ext cx="2007868" cy="2010383"/>
            <a:chOff x="7083031" y="2576725"/>
            <a:chExt cx="2007868" cy="2010383"/>
          </a:xfrm>
        </p:grpSpPr>
        <p:grpSp>
          <p:nvGrpSpPr>
            <p:cNvPr id="60" name="Groupe 59">
              <a:extLst>
                <a:ext uri="{FF2B5EF4-FFF2-40B4-BE49-F238E27FC236}">
                  <a16:creationId xmlns:a16="http://schemas.microsoft.com/office/drawing/2014/main" id="{60927954-5692-BB13-DC68-2F6629AACAF1}"/>
                </a:ext>
              </a:extLst>
            </p:cNvPr>
            <p:cNvGrpSpPr/>
            <p:nvPr/>
          </p:nvGrpSpPr>
          <p:grpSpPr>
            <a:xfrm>
              <a:off x="7083031" y="2576725"/>
              <a:ext cx="2007868" cy="2010383"/>
              <a:chOff x="4318980" y="3964750"/>
              <a:chExt cx="2007868" cy="2010383"/>
            </a:xfrm>
          </p:grpSpPr>
          <p:sp>
            <p:nvSpPr>
              <p:cNvPr id="61" name="Rectangle 60">
                <a:extLst>
                  <a:ext uri="{FF2B5EF4-FFF2-40B4-BE49-F238E27FC236}">
                    <a16:creationId xmlns:a16="http://schemas.microsoft.com/office/drawing/2014/main" id="{26CD4586-8EA6-95C8-2E8A-E3F2E5FD1D65}"/>
                  </a:ext>
                </a:extLst>
              </p:cNvPr>
              <p:cNvSpPr/>
              <p:nvPr/>
            </p:nvSpPr>
            <p:spPr>
              <a:xfrm>
                <a:off x="4318980" y="3964750"/>
                <a:ext cx="2007868" cy="201038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2" name="Groupe 61">
                <a:extLst>
                  <a:ext uri="{FF2B5EF4-FFF2-40B4-BE49-F238E27FC236}">
                    <a16:creationId xmlns:a16="http://schemas.microsoft.com/office/drawing/2014/main" id="{57B8E533-43E6-3E24-3394-E4B74FEFAF0D}"/>
                  </a:ext>
                </a:extLst>
              </p:cNvPr>
              <p:cNvGrpSpPr/>
              <p:nvPr/>
            </p:nvGrpSpPr>
            <p:grpSpPr>
              <a:xfrm rot="20280987">
                <a:off x="4319531" y="4773738"/>
                <a:ext cx="1496756" cy="895291"/>
                <a:chOff x="7750855" y="5042382"/>
                <a:chExt cx="1616346" cy="589491"/>
              </a:xfrm>
            </p:grpSpPr>
            <p:sp>
              <p:nvSpPr>
                <p:cNvPr id="67" name="Ellipse 66">
                  <a:extLst>
                    <a:ext uri="{FF2B5EF4-FFF2-40B4-BE49-F238E27FC236}">
                      <a16:creationId xmlns:a16="http://schemas.microsoft.com/office/drawing/2014/main" id="{F0D18396-688E-F5E3-C025-64797D36406C}"/>
                    </a:ext>
                  </a:extLst>
                </p:cNvPr>
                <p:cNvSpPr/>
                <p:nvPr/>
              </p:nvSpPr>
              <p:spPr>
                <a:xfrm>
                  <a:off x="7750855" y="5042382"/>
                  <a:ext cx="1616346" cy="589491"/>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a:extLst>
                    <a:ext uri="{FF2B5EF4-FFF2-40B4-BE49-F238E27FC236}">
                      <a16:creationId xmlns:a16="http://schemas.microsoft.com/office/drawing/2014/main" id="{BCBDD7D3-D268-A1CE-E6E9-E4E452B5A3AE}"/>
                    </a:ext>
                  </a:extLst>
                </p:cNvPr>
                <p:cNvSpPr/>
                <p:nvPr/>
              </p:nvSpPr>
              <p:spPr>
                <a:xfrm>
                  <a:off x="8000271" y="5141660"/>
                  <a:ext cx="1094704" cy="399245"/>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F12F53EE-ECBE-E4D4-32A1-549E780CFFC1}"/>
                    </a:ext>
                  </a:extLst>
                </p:cNvPr>
                <p:cNvSpPr/>
                <p:nvPr/>
              </p:nvSpPr>
              <p:spPr>
                <a:xfrm>
                  <a:off x="8255983" y="5242005"/>
                  <a:ext cx="583280" cy="21272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3" name="Groupe 62">
                <a:extLst>
                  <a:ext uri="{FF2B5EF4-FFF2-40B4-BE49-F238E27FC236}">
                    <a16:creationId xmlns:a16="http://schemas.microsoft.com/office/drawing/2014/main" id="{1B542C49-3DFF-35B8-21AA-CE847C7C4466}"/>
                  </a:ext>
                </a:extLst>
              </p:cNvPr>
              <p:cNvGrpSpPr/>
              <p:nvPr/>
            </p:nvGrpSpPr>
            <p:grpSpPr>
              <a:xfrm rot="21406159">
                <a:off x="5356334" y="4183549"/>
                <a:ext cx="747552" cy="946185"/>
                <a:chOff x="7750855" y="5042382"/>
                <a:chExt cx="1616346" cy="589491"/>
              </a:xfrm>
            </p:grpSpPr>
            <p:sp>
              <p:nvSpPr>
                <p:cNvPr id="64" name="Ellipse 63">
                  <a:extLst>
                    <a:ext uri="{FF2B5EF4-FFF2-40B4-BE49-F238E27FC236}">
                      <a16:creationId xmlns:a16="http://schemas.microsoft.com/office/drawing/2014/main" id="{13DF6B26-38F7-5C7C-203E-EF4D9E4DEDC6}"/>
                    </a:ext>
                  </a:extLst>
                </p:cNvPr>
                <p:cNvSpPr/>
                <p:nvPr/>
              </p:nvSpPr>
              <p:spPr>
                <a:xfrm>
                  <a:off x="7750855" y="5042382"/>
                  <a:ext cx="1616346" cy="589491"/>
                </a:xfrm>
                <a:prstGeom prst="ellipse">
                  <a:avLst/>
                </a:prstGeom>
                <a:solidFill>
                  <a:schemeClr val="accent4">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2B29A4AE-9D3F-88AF-0275-F4B8E4DD708A}"/>
                    </a:ext>
                  </a:extLst>
                </p:cNvPr>
                <p:cNvSpPr/>
                <p:nvPr/>
              </p:nvSpPr>
              <p:spPr>
                <a:xfrm>
                  <a:off x="8000271" y="5141660"/>
                  <a:ext cx="1094704" cy="399245"/>
                </a:xfrm>
                <a:prstGeom prst="ellipse">
                  <a:avLst/>
                </a:prstGeom>
                <a:solidFill>
                  <a:schemeClr val="accent4">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42380475-7315-7C70-AF1C-35CB78157C59}"/>
                    </a:ext>
                  </a:extLst>
                </p:cNvPr>
                <p:cNvSpPr/>
                <p:nvPr/>
              </p:nvSpPr>
              <p:spPr>
                <a:xfrm>
                  <a:off x="8255983" y="5242005"/>
                  <a:ext cx="583280" cy="21272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71" name="Rectangle 70">
              <a:extLst>
                <a:ext uri="{FF2B5EF4-FFF2-40B4-BE49-F238E27FC236}">
                  <a16:creationId xmlns:a16="http://schemas.microsoft.com/office/drawing/2014/main" id="{9E724A6D-1772-9839-944D-F611B72270B7}"/>
                </a:ext>
              </a:extLst>
            </p:cNvPr>
            <p:cNvSpPr/>
            <p:nvPr/>
          </p:nvSpPr>
          <p:spPr>
            <a:xfrm>
              <a:off x="7439560" y="2576725"/>
              <a:ext cx="1299368" cy="201038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Rectangle 81">
              <a:extLst>
                <a:ext uri="{FF2B5EF4-FFF2-40B4-BE49-F238E27FC236}">
                  <a16:creationId xmlns:a16="http://schemas.microsoft.com/office/drawing/2014/main" id="{B5C02D13-A44C-1686-E201-E4C488BDA5CE}"/>
                </a:ext>
              </a:extLst>
            </p:cNvPr>
            <p:cNvSpPr/>
            <p:nvPr/>
          </p:nvSpPr>
          <p:spPr>
            <a:xfrm>
              <a:off x="7872477" y="2576725"/>
              <a:ext cx="424981" cy="201038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Rectangle 82">
              <a:extLst>
                <a:ext uri="{FF2B5EF4-FFF2-40B4-BE49-F238E27FC236}">
                  <a16:creationId xmlns:a16="http://schemas.microsoft.com/office/drawing/2014/main" id="{BD2B5DB1-11B9-7481-515E-D18A279B1AE6}"/>
                </a:ext>
              </a:extLst>
            </p:cNvPr>
            <p:cNvSpPr/>
            <p:nvPr/>
          </p:nvSpPr>
          <p:spPr>
            <a:xfrm>
              <a:off x="7083031" y="2941403"/>
              <a:ext cx="2007868" cy="1295445"/>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Rectangle 83">
              <a:extLst>
                <a:ext uri="{FF2B5EF4-FFF2-40B4-BE49-F238E27FC236}">
                  <a16:creationId xmlns:a16="http://schemas.microsoft.com/office/drawing/2014/main" id="{0CB0E349-EF09-B768-FEB2-1784705A6E77}"/>
                </a:ext>
              </a:extLst>
            </p:cNvPr>
            <p:cNvSpPr/>
            <p:nvPr/>
          </p:nvSpPr>
          <p:spPr>
            <a:xfrm>
              <a:off x="7083031" y="3351420"/>
              <a:ext cx="2007868" cy="43983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87" name="Connecteur droit avec flèche 86">
            <a:extLst>
              <a:ext uri="{FF2B5EF4-FFF2-40B4-BE49-F238E27FC236}">
                <a16:creationId xmlns:a16="http://schemas.microsoft.com/office/drawing/2014/main" id="{456B3E92-4C0D-6971-B0B2-2973C9FDD12D}"/>
              </a:ext>
            </a:extLst>
          </p:cNvPr>
          <p:cNvCxnSpPr>
            <a:cxnSpLocks/>
          </p:cNvCxnSpPr>
          <p:nvPr/>
        </p:nvCxnSpPr>
        <p:spPr>
          <a:xfrm flipH="1" flipV="1">
            <a:off x="1063946" y="2644612"/>
            <a:ext cx="1735192" cy="1951880"/>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a:extLst>
              <a:ext uri="{FF2B5EF4-FFF2-40B4-BE49-F238E27FC236}">
                <a16:creationId xmlns:a16="http://schemas.microsoft.com/office/drawing/2014/main" id="{9AFE0340-7581-4641-E12B-A18070259F20}"/>
              </a:ext>
            </a:extLst>
          </p:cNvPr>
          <p:cNvCxnSpPr/>
          <p:nvPr/>
        </p:nvCxnSpPr>
        <p:spPr>
          <a:xfrm>
            <a:off x="3793631" y="3957446"/>
            <a:ext cx="21376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a:extLst>
              <a:ext uri="{FF2B5EF4-FFF2-40B4-BE49-F238E27FC236}">
                <a16:creationId xmlns:a16="http://schemas.microsoft.com/office/drawing/2014/main" id="{DBD58D1B-FBD2-CAB6-72F0-78848FD62BBF}"/>
              </a:ext>
            </a:extLst>
          </p:cNvPr>
          <p:cNvCxnSpPr>
            <a:cxnSpLocks/>
          </p:cNvCxnSpPr>
          <p:nvPr/>
        </p:nvCxnSpPr>
        <p:spPr>
          <a:xfrm>
            <a:off x="8246662" y="3954896"/>
            <a:ext cx="968609" cy="2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ZoneTexte 36">
            <a:extLst>
              <a:ext uri="{FF2B5EF4-FFF2-40B4-BE49-F238E27FC236}">
                <a16:creationId xmlns:a16="http://schemas.microsoft.com/office/drawing/2014/main" id="{CD5D150D-8AD5-85B4-BCBC-54863C7674B2}"/>
              </a:ext>
            </a:extLst>
          </p:cNvPr>
          <p:cNvSpPr txBox="1"/>
          <p:nvPr/>
        </p:nvSpPr>
        <p:spPr>
          <a:xfrm>
            <a:off x="3237083" y="2827249"/>
            <a:ext cx="25469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bg2">
                    <a:lumMod val="50000"/>
                  </a:schemeClr>
                </a:solidFill>
              </a:rPr>
              <a:t>[</a:t>
            </a:r>
            <a:r>
              <a:rPr lang="fr-FR" err="1">
                <a:solidFill>
                  <a:schemeClr val="bg2">
                    <a:lumMod val="50000"/>
                  </a:schemeClr>
                </a:solidFill>
              </a:rPr>
              <a:t>Special</a:t>
            </a:r>
            <a:r>
              <a:rPr lang="fr-FR">
                <a:solidFill>
                  <a:schemeClr val="bg2">
                    <a:lumMod val="50000"/>
                  </a:schemeClr>
                </a:solidFill>
              </a:rPr>
              <a:t> </a:t>
            </a:r>
            <a:r>
              <a:rPr lang="fr-FR" err="1">
                <a:solidFill>
                  <a:schemeClr val="bg2">
                    <a:lumMod val="50000"/>
                  </a:schemeClr>
                </a:solidFill>
              </a:rPr>
              <a:t>Property</a:t>
            </a:r>
            <a:r>
              <a:rPr lang="fr-FR">
                <a:solidFill>
                  <a:schemeClr val="bg2">
                    <a:lumMod val="50000"/>
                  </a:schemeClr>
                </a:solidFill>
              </a:rPr>
              <a:t>]</a:t>
            </a:r>
          </a:p>
        </p:txBody>
      </p:sp>
      <p:sp>
        <p:nvSpPr>
          <p:cNvPr id="39" name="Espace réservé du numéro de diapositive 38">
            <a:extLst>
              <a:ext uri="{FF2B5EF4-FFF2-40B4-BE49-F238E27FC236}">
                <a16:creationId xmlns:a16="http://schemas.microsoft.com/office/drawing/2014/main" id="{F43CB7DB-A79F-1E3A-0D93-9CB71F4F14E5}"/>
              </a:ext>
            </a:extLst>
          </p:cNvPr>
          <p:cNvSpPr>
            <a:spLocks noGrp="1"/>
          </p:cNvSpPr>
          <p:nvPr>
            <p:ph type="sldNum" sz="quarter" idx="12"/>
          </p:nvPr>
        </p:nvSpPr>
        <p:spPr/>
        <p:txBody>
          <a:bodyPr/>
          <a:lstStyle/>
          <a:p>
            <a:fld id="{17C8597B-F6AD-43BB-B725-2A215FB0D189}" type="slidenum">
              <a:rPr lang="fr-FR" smtClean="0"/>
              <a:t>8</a:t>
            </a:fld>
            <a:endParaRPr lang="fr-FR"/>
          </a:p>
        </p:txBody>
      </p:sp>
    </p:spTree>
    <p:extLst>
      <p:ext uri="{BB962C8B-B14F-4D97-AF65-F5344CB8AC3E}">
        <p14:creationId xmlns:p14="http://schemas.microsoft.com/office/powerpoint/2010/main" val="397277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19EE64-68C6-08D1-3A39-C24E75BEAE64}"/>
              </a:ext>
            </a:extLst>
          </p:cNvPr>
          <p:cNvSpPr>
            <a:spLocks noGrp="1"/>
          </p:cNvSpPr>
          <p:nvPr>
            <p:ph type="title"/>
          </p:nvPr>
        </p:nvSpPr>
        <p:spPr/>
        <p:txBody>
          <a:bodyPr/>
          <a:lstStyle/>
          <a:p>
            <a:r>
              <a:rPr lang="fr-FR" err="1"/>
              <a:t>Optimization</a:t>
            </a:r>
            <a:endParaRPr lang="fr-F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D9ED0FC3-146D-B80E-BB50-DE6C5C07A1D3}"/>
                  </a:ext>
                </a:extLst>
              </p:cNvPr>
              <p:cNvSpPr txBox="1"/>
              <p:nvPr/>
            </p:nvSpPr>
            <p:spPr>
              <a:xfrm>
                <a:off x="2207554" y="2133775"/>
                <a:ext cx="4632960" cy="4618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800" i="1" dirty="0" smtClean="0">
                          <a:latin typeface="Cambria Math" panose="02040503050406030204" pitchFamily="18" charset="0"/>
                        </a:rPr>
                        <m:t>𝐿</m:t>
                      </m:r>
                      <m:r>
                        <a:rPr lang="fr-FR" sz="2800" i="1" dirty="0" smtClean="0">
                          <a:latin typeface="Cambria Math" panose="02040503050406030204" pitchFamily="18" charset="0"/>
                        </a:rPr>
                        <m:t> = </m:t>
                      </m:r>
                      <m:d>
                        <m:dPr>
                          <m:ctrlPr>
                            <a:rPr lang="fr-FR" sz="2800" i="1" dirty="0" smtClean="0">
                              <a:solidFill>
                                <a:srgbClr val="00B050"/>
                              </a:solidFill>
                              <a:latin typeface="Cambria Math" panose="02040503050406030204" pitchFamily="18" charset="0"/>
                            </a:rPr>
                          </m:ctrlPr>
                        </m:dPr>
                        <m:e>
                          <m:r>
                            <a:rPr lang="fr-FR" sz="2800" i="1" dirty="0" smtClean="0">
                              <a:solidFill>
                                <a:srgbClr val="00B050"/>
                              </a:solidFill>
                              <a:latin typeface="Cambria Math" panose="02040503050406030204" pitchFamily="18" charset="0"/>
                            </a:rPr>
                            <m:t>1 − </m:t>
                          </m:r>
                          <m:r>
                            <a:rPr lang="fr-FR" sz="2800" i="1" dirty="0" smtClean="0">
                              <a:solidFill>
                                <a:srgbClr val="00B050"/>
                              </a:solidFill>
                              <a:latin typeface="Cambria Math" panose="02040503050406030204" pitchFamily="18" charset="0"/>
                            </a:rPr>
                            <m:t>𝜆</m:t>
                          </m:r>
                        </m:e>
                      </m:d>
                      <m:sSub>
                        <m:sSubPr>
                          <m:ctrlPr>
                            <a:rPr lang="fr-FR" sz="2800" i="1" dirty="0" smtClean="0">
                              <a:solidFill>
                                <a:srgbClr val="00B050"/>
                              </a:solidFill>
                              <a:latin typeface="Cambria Math" panose="02040503050406030204" pitchFamily="18" charset="0"/>
                            </a:rPr>
                          </m:ctrlPr>
                        </m:sSubPr>
                        <m:e>
                          <m:r>
                            <a:rPr lang="fr-FR" sz="2800" i="1" dirty="0" smtClean="0">
                              <a:solidFill>
                                <a:srgbClr val="00B050"/>
                              </a:solidFill>
                              <a:latin typeface="Cambria Math" panose="02040503050406030204" pitchFamily="18" charset="0"/>
                            </a:rPr>
                            <m:t>𝐿</m:t>
                          </m:r>
                        </m:e>
                        <m:sub>
                          <m:r>
                            <a:rPr lang="fr-FR" sz="2800" i="1" dirty="0" smtClean="0">
                              <a:solidFill>
                                <a:srgbClr val="00B050"/>
                              </a:solidFill>
                              <a:latin typeface="Cambria Math" panose="02040503050406030204" pitchFamily="18" charset="0"/>
                            </a:rPr>
                            <m:t>1</m:t>
                          </m:r>
                        </m:sub>
                      </m:sSub>
                      <m:r>
                        <a:rPr lang="fr-FR" sz="2800" i="1" dirty="0" smtClean="0">
                          <a:solidFill>
                            <a:srgbClr val="00B050"/>
                          </a:solidFill>
                          <a:latin typeface="Cambria Math" panose="02040503050406030204" pitchFamily="18" charset="0"/>
                        </a:rPr>
                        <m:t>+ </m:t>
                      </m:r>
                      <m:r>
                        <a:rPr lang="fr-FR" sz="2800" i="1" dirty="0" smtClean="0">
                          <a:solidFill>
                            <a:srgbClr val="0070C0"/>
                          </a:solidFill>
                          <a:latin typeface="Cambria Math" panose="02040503050406030204" pitchFamily="18" charset="0"/>
                        </a:rPr>
                        <m:t>𝜆</m:t>
                      </m:r>
                      <m:sSub>
                        <m:sSubPr>
                          <m:ctrlPr>
                            <a:rPr lang="fr-FR" sz="2800" i="1" dirty="0" smtClean="0">
                              <a:solidFill>
                                <a:srgbClr val="0070C0"/>
                              </a:solidFill>
                              <a:latin typeface="Cambria Math" panose="02040503050406030204" pitchFamily="18" charset="0"/>
                            </a:rPr>
                          </m:ctrlPr>
                        </m:sSubPr>
                        <m:e>
                          <m:r>
                            <a:rPr lang="fr-FR" sz="2800" i="1" dirty="0" smtClean="0">
                              <a:solidFill>
                                <a:srgbClr val="0070C0"/>
                              </a:solidFill>
                              <a:latin typeface="Cambria Math" panose="02040503050406030204" pitchFamily="18" charset="0"/>
                            </a:rPr>
                            <m:t>𝐿</m:t>
                          </m:r>
                        </m:e>
                        <m:sub>
                          <m:d>
                            <m:dPr>
                              <m:begChr m:val="{"/>
                              <m:endChr m:val="}"/>
                              <m:ctrlPr>
                                <a:rPr lang="fr-FR" sz="2800" i="1" dirty="0" smtClean="0">
                                  <a:solidFill>
                                    <a:srgbClr val="0070C0"/>
                                  </a:solidFill>
                                  <a:latin typeface="Cambria Math" panose="02040503050406030204" pitchFamily="18" charset="0"/>
                                </a:rPr>
                              </m:ctrlPr>
                            </m:dPr>
                            <m:e>
                              <m:r>
                                <a:rPr lang="fr-FR" sz="2800" i="1" dirty="0" smtClean="0">
                                  <a:solidFill>
                                    <a:srgbClr val="0070C0"/>
                                  </a:solidFill>
                                  <a:latin typeface="Cambria Math" panose="02040503050406030204" pitchFamily="18" charset="0"/>
                                </a:rPr>
                                <m:t>𝐷</m:t>
                              </m:r>
                              <m:r>
                                <a:rPr lang="fr-FR" sz="2800" i="1" dirty="0" smtClean="0">
                                  <a:solidFill>
                                    <a:srgbClr val="0070C0"/>
                                  </a:solidFill>
                                  <a:latin typeface="Cambria Math" panose="02040503050406030204" pitchFamily="18" charset="0"/>
                                </a:rPr>
                                <m:t>−</m:t>
                              </m:r>
                              <m:r>
                                <a:rPr lang="fr-FR" sz="2800" i="1" dirty="0" smtClean="0">
                                  <a:solidFill>
                                    <a:srgbClr val="0070C0"/>
                                  </a:solidFill>
                                  <a:latin typeface="Cambria Math" panose="02040503050406030204" pitchFamily="18" charset="0"/>
                                </a:rPr>
                                <m:t>𝑆𝑆𝐼𝑀</m:t>
                              </m:r>
                            </m:e>
                          </m:d>
                        </m:sub>
                      </m:sSub>
                    </m:oMath>
                  </m:oMathPara>
                </a14:m>
                <a:endParaRPr lang="fr-FR" sz="2800"/>
              </a:p>
            </p:txBody>
          </p:sp>
        </mc:Choice>
        <mc:Fallback>
          <p:sp>
            <p:nvSpPr>
              <p:cNvPr id="7" name="ZoneTexte 6">
                <a:extLst>
                  <a:ext uri="{FF2B5EF4-FFF2-40B4-BE49-F238E27FC236}">
                    <a16:creationId xmlns:a16="http://schemas.microsoft.com/office/drawing/2014/main" id="{D9ED0FC3-146D-B80E-BB50-DE6C5C07A1D3}"/>
                  </a:ext>
                </a:extLst>
              </p:cNvPr>
              <p:cNvSpPr txBox="1">
                <a:spLocks noRot="1" noChangeAspect="1" noMove="1" noResize="1" noEditPoints="1" noAdjustHandles="1" noChangeArrowheads="1" noChangeShapeType="1" noTextEdit="1"/>
              </p:cNvSpPr>
              <p:nvPr/>
            </p:nvSpPr>
            <p:spPr>
              <a:xfrm>
                <a:off x="2207554" y="2133775"/>
                <a:ext cx="4632960" cy="461858"/>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DBB722DA-B977-6AA7-5E23-D611F92AB9C8}"/>
                  </a:ext>
                </a:extLst>
              </p:cNvPr>
              <p:cNvSpPr txBox="1"/>
              <p:nvPr/>
            </p:nvSpPr>
            <p:spPr>
              <a:xfrm>
                <a:off x="8425474" y="2164746"/>
                <a:ext cx="15688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𝛼</m:t>
                      </m:r>
                      <m:r>
                        <a:rPr lang="en-US" sz="2800" b="0" i="1" smtClean="0">
                          <a:latin typeface="Cambria Math" panose="02040503050406030204" pitchFamily="18" charset="0"/>
                        </a:rPr>
                        <m:t>, </m:t>
                      </m:r>
                      <m:r>
                        <a:rPr lang="en-US" sz="2800" b="0" i="1" smtClean="0">
                          <a:latin typeface="Cambria Math" panose="02040503050406030204" pitchFamily="18" charset="0"/>
                        </a:rPr>
                        <m:t>𝜇</m:t>
                      </m:r>
                      <m:r>
                        <a:rPr lang="en-US" sz="2800" b="0" i="1" smtClean="0">
                          <a:latin typeface="Cambria Math" panose="02040503050406030204" pitchFamily="18" charset="0"/>
                        </a:rPr>
                        <m:t>, </m:t>
                      </m:r>
                      <m:r>
                        <a:rPr lang="en-US" sz="2800" b="0" i="1" smtClean="0">
                          <a:latin typeface="Cambria Math" panose="02040503050406030204" pitchFamily="18" charset="0"/>
                        </a:rPr>
                        <m:t>𝑐</m:t>
                      </m:r>
                      <m:r>
                        <a:rPr lang="en-US" sz="2800" b="0" i="1" smtClean="0">
                          <a:latin typeface="Cambria Math" panose="02040503050406030204" pitchFamily="18" charset="0"/>
                        </a:rPr>
                        <m:t>, </m:t>
                      </m:r>
                      <m:r>
                        <a:rPr lang="en-US" sz="2800" b="0" i="1" smtClean="0">
                          <a:latin typeface="Cambria Math" panose="02040503050406030204" pitchFamily="18" charset="0"/>
                        </a:rPr>
                        <m:t>𝑟</m:t>
                      </m:r>
                      <m:r>
                        <a:rPr lang="en-US" sz="2800" b="0" i="1" smtClean="0">
                          <a:latin typeface="Cambria Math" panose="02040503050406030204" pitchFamily="18" charset="0"/>
                        </a:rPr>
                        <m:t>, </m:t>
                      </m:r>
                      <m:r>
                        <a:rPr lang="en-US" sz="2800" b="0" i="1" smtClean="0">
                          <a:latin typeface="Cambria Math" panose="02040503050406030204" pitchFamily="18" charset="0"/>
                        </a:rPr>
                        <m:t>𝑠</m:t>
                      </m:r>
                    </m:oMath>
                  </m:oMathPara>
                </a14:m>
                <a:endParaRPr lang="fr-FR" sz="2800" dirty="0"/>
              </a:p>
            </p:txBody>
          </p:sp>
        </mc:Choice>
        <mc:Fallback>
          <p:sp>
            <p:nvSpPr>
              <p:cNvPr id="9" name="ZoneTexte 8">
                <a:extLst>
                  <a:ext uri="{FF2B5EF4-FFF2-40B4-BE49-F238E27FC236}">
                    <a16:creationId xmlns:a16="http://schemas.microsoft.com/office/drawing/2014/main" id="{DBB722DA-B977-6AA7-5E23-D611F92AB9C8}"/>
                  </a:ext>
                </a:extLst>
              </p:cNvPr>
              <p:cNvSpPr txBox="1">
                <a:spLocks noRot="1" noChangeAspect="1" noMove="1" noResize="1" noEditPoints="1" noAdjustHandles="1" noChangeArrowheads="1" noChangeShapeType="1" noTextEdit="1"/>
              </p:cNvSpPr>
              <p:nvPr/>
            </p:nvSpPr>
            <p:spPr>
              <a:xfrm>
                <a:off x="8425474" y="2164746"/>
                <a:ext cx="1568891" cy="430887"/>
              </a:xfrm>
              <a:prstGeom prst="rect">
                <a:avLst/>
              </a:prstGeom>
              <a:blipFill>
                <a:blip r:embed="rId4"/>
                <a:stretch>
                  <a:fillRect/>
                </a:stretch>
              </a:blipFill>
            </p:spPr>
            <p:txBody>
              <a:bodyPr/>
              <a:lstStyle/>
              <a:p>
                <a:r>
                  <a:rPr lang="fr-FR">
                    <a:noFill/>
                  </a:rPr>
                  <a:t> </a:t>
                </a:r>
              </a:p>
            </p:txBody>
          </p:sp>
        </mc:Fallback>
      </mc:AlternateContent>
      <p:cxnSp>
        <p:nvCxnSpPr>
          <p:cNvPr id="13" name="Connecteur droit avec flèche 12">
            <a:extLst>
              <a:ext uri="{FF2B5EF4-FFF2-40B4-BE49-F238E27FC236}">
                <a16:creationId xmlns:a16="http://schemas.microsoft.com/office/drawing/2014/main" id="{5E4BA11B-E5E8-D2DE-8EDF-D1EFC21C5610}"/>
              </a:ext>
            </a:extLst>
          </p:cNvPr>
          <p:cNvCxnSpPr>
            <a:cxnSpLocks/>
          </p:cNvCxnSpPr>
          <p:nvPr/>
        </p:nvCxnSpPr>
        <p:spPr>
          <a:xfrm>
            <a:off x="7008153" y="2380189"/>
            <a:ext cx="10820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92" name="Groupe 91">
            <a:extLst>
              <a:ext uri="{FF2B5EF4-FFF2-40B4-BE49-F238E27FC236}">
                <a16:creationId xmlns:a16="http://schemas.microsoft.com/office/drawing/2014/main" id="{F95F08B0-1B8A-D9F1-DB9E-1B242A10C61C}"/>
              </a:ext>
            </a:extLst>
          </p:cNvPr>
          <p:cNvGrpSpPr/>
          <p:nvPr/>
        </p:nvGrpSpPr>
        <p:grpSpPr>
          <a:xfrm>
            <a:off x="1718928" y="4433288"/>
            <a:ext cx="2500262" cy="1615558"/>
            <a:chOff x="616755" y="3703202"/>
            <a:chExt cx="2500262" cy="1615558"/>
          </a:xfrm>
        </p:grpSpPr>
        <p:grpSp>
          <p:nvGrpSpPr>
            <p:cNvPr id="16" name="Groupe 15">
              <a:extLst>
                <a:ext uri="{FF2B5EF4-FFF2-40B4-BE49-F238E27FC236}">
                  <a16:creationId xmlns:a16="http://schemas.microsoft.com/office/drawing/2014/main" id="{778FDE3D-044C-D9A7-A0CC-E439DC21825A}"/>
                </a:ext>
              </a:extLst>
            </p:cNvPr>
            <p:cNvGrpSpPr/>
            <p:nvPr/>
          </p:nvGrpSpPr>
          <p:grpSpPr>
            <a:xfrm rot="19014226" flipH="1">
              <a:off x="616755" y="3734455"/>
              <a:ext cx="2500262" cy="1553053"/>
              <a:chOff x="7750855" y="5042382"/>
              <a:chExt cx="1616346" cy="589491"/>
            </a:xfrm>
          </p:grpSpPr>
          <p:sp>
            <p:nvSpPr>
              <p:cNvPr id="24" name="Ellipse 23">
                <a:extLst>
                  <a:ext uri="{FF2B5EF4-FFF2-40B4-BE49-F238E27FC236}">
                    <a16:creationId xmlns:a16="http://schemas.microsoft.com/office/drawing/2014/main" id="{D0A4E279-D64A-0A28-ADE7-57A0EB4522D4}"/>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CF6F8BD3-46B1-3AB1-9675-AFC985B6FE19}"/>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7EC957B2-4F9B-B70D-301D-2B420384BA08}"/>
                  </a:ext>
                </a:extLst>
              </p:cNvPr>
              <p:cNvSpPr/>
              <p:nvPr/>
            </p:nvSpPr>
            <p:spPr>
              <a:xfrm>
                <a:off x="8255983" y="5242005"/>
                <a:ext cx="583280" cy="21272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lumMod val="75000"/>
                    </a:schemeClr>
                  </a:solidFill>
                </a:endParaRPr>
              </a:p>
            </p:txBody>
          </p:sp>
        </p:grpSp>
        <p:sp>
          <p:nvSpPr>
            <p:cNvPr id="29" name="Forme libre 28">
              <a:extLst>
                <a:ext uri="{FF2B5EF4-FFF2-40B4-BE49-F238E27FC236}">
                  <a16:creationId xmlns:a16="http://schemas.microsoft.com/office/drawing/2014/main" id="{B2B17DCB-5CBC-7F61-506D-7328F970D5C5}"/>
                </a:ext>
              </a:extLst>
            </p:cNvPr>
            <p:cNvSpPr/>
            <p:nvPr/>
          </p:nvSpPr>
          <p:spPr>
            <a:xfrm rot="20467794">
              <a:off x="1082040" y="3703202"/>
              <a:ext cx="1569692" cy="1615558"/>
            </a:xfrm>
            <a:custGeom>
              <a:avLst/>
              <a:gdLst>
                <a:gd name="connsiteX0" fmla="*/ 762000 w 1295400"/>
                <a:gd name="connsiteY0" fmla="*/ 118 h 1402198"/>
                <a:gd name="connsiteX1" fmla="*/ 655320 w 1295400"/>
                <a:gd name="connsiteY1" fmla="*/ 15358 h 1402198"/>
                <a:gd name="connsiteX2" fmla="*/ 594360 w 1295400"/>
                <a:gd name="connsiteY2" fmla="*/ 30598 h 1402198"/>
                <a:gd name="connsiteX3" fmla="*/ 502920 w 1295400"/>
                <a:gd name="connsiteY3" fmla="*/ 122038 h 1402198"/>
                <a:gd name="connsiteX4" fmla="*/ 457200 w 1295400"/>
                <a:gd name="connsiteY4" fmla="*/ 167758 h 1402198"/>
                <a:gd name="connsiteX5" fmla="*/ 411480 w 1295400"/>
                <a:gd name="connsiteY5" fmla="*/ 213478 h 1402198"/>
                <a:gd name="connsiteX6" fmla="*/ 365760 w 1295400"/>
                <a:gd name="connsiteY6" fmla="*/ 304918 h 1402198"/>
                <a:gd name="connsiteX7" fmla="*/ 335280 w 1295400"/>
                <a:gd name="connsiteY7" fmla="*/ 365878 h 1402198"/>
                <a:gd name="connsiteX8" fmla="*/ 274320 w 1295400"/>
                <a:gd name="connsiteY8" fmla="*/ 457318 h 1402198"/>
                <a:gd name="connsiteX9" fmla="*/ 243840 w 1295400"/>
                <a:gd name="connsiteY9" fmla="*/ 518278 h 1402198"/>
                <a:gd name="connsiteX10" fmla="*/ 198120 w 1295400"/>
                <a:gd name="connsiteY10" fmla="*/ 579238 h 1402198"/>
                <a:gd name="connsiteX11" fmla="*/ 167640 w 1295400"/>
                <a:gd name="connsiteY11" fmla="*/ 640198 h 1402198"/>
                <a:gd name="connsiteX12" fmla="*/ 137160 w 1295400"/>
                <a:gd name="connsiteY12" fmla="*/ 685918 h 1402198"/>
                <a:gd name="connsiteX13" fmla="*/ 121920 w 1295400"/>
                <a:gd name="connsiteY13" fmla="*/ 731638 h 1402198"/>
                <a:gd name="connsiteX14" fmla="*/ 60960 w 1295400"/>
                <a:gd name="connsiteY14" fmla="*/ 838318 h 1402198"/>
                <a:gd name="connsiteX15" fmla="*/ 30480 w 1295400"/>
                <a:gd name="connsiteY15" fmla="*/ 929758 h 1402198"/>
                <a:gd name="connsiteX16" fmla="*/ 15240 w 1295400"/>
                <a:gd name="connsiteY16" fmla="*/ 975478 h 1402198"/>
                <a:gd name="connsiteX17" fmla="*/ 0 w 1295400"/>
                <a:gd name="connsiteY17" fmla="*/ 1051678 h 1402198"/>
                <a:gd name="connsiteX18" fmla="*/ 30480 w 1295400"/>
                <a:gd name="connsiteY18" fmla="*/ 1325998 h 1402198"/>
                <a:gd name="connsiteX19" fmla="*/ 60960 w 1295400"/>
                <a:gd name="connsiteY19" fmla="*/ 1371718 h 1402198"/>
                <a:gd name="connsiteX20" fmla="*/ 106680 w 1295400"/>
                <a:gd name="connsiteY20" fmla="*/ 1386958 h 1402198"/>
                <a:gd name="connsiteX21" fmla="*/ 243840 w 1295400"/>
                <a:gd name="connsiteY21" fmla="*/ 1402198 h 1402198"/>
                <a:gd name="connsiteX22" fmla="*/ 563880 w 1295400"/>
                <a:gd name="connsiteY22" fmla="*/ 1386958 h 1402198"/>
                <a:gd name="connsiteX23" fmla="*/ 609600 w 1295400"/>
                <a:gd name="connsiteY23" fmla="*/ 1371718 h 1402198"/>
                <a:gd name="connsiteX24" fmla="*/ 655320 w 1295400"/>
                <a:gd name="connsiteY24" fmla="*/ 1341238 h 1402198"/>
                <a:gd name="connsiteX25" fmla="*/ 716280 w 1295400"/>
                <a:gd name="connsiteY25" fmla="*/ 1249798 h 1402198"/>
                <a:gd name="connsiteX26" fmla="*/ 746760 w 1295400"/>
                <a:gd name="connsiteY26" fmla="*/ 792598 h 1402198"/>
                <a:gd name="connsiteX27" fmla="*/ 762000 w 1295400"/>
                <a:gd name="connsiteY27" fmla="*/ 731638 h 1402198"/>
                <a:gd name="connsiteX28" fmla="*/ 792480 w 1295400"/>
                <a:gd name="connsiteY28" fmla="*/ 609718 h 1402198"/>
                <a:gd name="connsiteX29" fmla="*/ 929640 w 1295400"/>
                <a:gd name="connsiteY29" fmla="*/ 548758 h 1402198"/>
                <a:gd name="connsiteX30" fmla="*/ 1036320 w 1295400"/>
                <a:gd name="connsiteY30" fmla="*/ 518278 h 1402198"/>
                <a:gd name="connsiteX31" fmla="*/ 1127760 w 1295400"/>
                <a:gd name="connsiteY31" fmla="*/ 503038 h 1402198"/>
                <a:gd name="connsiteX32" fmla="*/ 1219200 w 1295400"/>
                <a:gd name="connsiteY32" fmla="*/ 472558 h 1402198"/>
                <a:gd name="connsiteX33" fmla="*/ 1234440 w 1295400"/>
                <a:gd name="connsiteY33" fmla="*/ 426838 h 1402198"/>
                <a:gd name="connsiteX34" fmla="*/ 1264920 w 1295400"/>
                <a:gd name="connsiteY34" fmla="*/ 381118 h 1402198"/>
                <a:gd name="connsiteX35" fmla="*/ 1295400 w 1295400"/>
                <a:gd name="connsiteY35" fmla="*/ 289678 h 1402198"/>
                <a:gd name="connsiteX36" fmla="*/ 1280160 w 1295400"/>
                <a:gd name="connsiteY36" fmla="*/ 198238 h 1402198"/>
                <a:gd name="connsiteX37" fmla="*/ 1234440 w 1295400"/>
                <a:gd name="connsiteY37" fmla="*/ 152518 h 1402198"/>
                <a:gd name="connsiteX38" fmla="*/ 1188720 w 1295400"/>
                <a:gd name="connsiteY38" fmla="*/ 137278 h 1402198"/>
                <a:gd name="connsiteX39" fmla="*/ 883920 w 1295400"/>
                <a:gd name="connsiteY39" fmla="*/ 122038 h 1402198"/>
                <a:gd name="connsiteX40" fmla="*/ 838200 w 1295400"/>
                <a:gd name="connsiteY40" fmla="*/ 106798 h 1402198"/>
                <a:gd name="connsiteX41" fmla="*/ 822960 w 1295400"/>
                <a:gd name="connsiteY41" fmla="*/ 61078 h 1402198"/>
                <a:gd name="connsiteX42" fmla="*/ 701040 w 1295400"/>
                <a:gd name="connsiteY42" fmla="*/ 118 h 140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95400" h="1402198">
                  <a:moveTo>
                    <a:pt x="762000" y="118"/>
                  </a:moveTo>
                  <a:cubicBezTo>
                    <a:pt x="726440" y="5198"/>
                    <a:pt x="690662" y="8932"/>
                    <a:pt x="655320" y="15358"/>
                  </a:cubicBezTo>
                  <a:cubicBezTo>
                    <a:pt x="634712" y="19105"/>
                    <a:pt x="611519" y="18587"/>
                    <a:pt x="594360" y="30598"/>
                  </a:cubicBezTo>
                  <a:cubicBezTo>
                    <a:pt x="559047" y="55317"/>
                    <a:pt x="533400" y="91558"/>
                    <a:pt x="502920" y="122038"/>
                  </a:cubicBezTo>
                  <a:lnTo>
                    <a:pt x="457200" y="167758"/>
                  </a:lnTo>
                  <a:lnTo>
                    <a:pt x="411480" y="213478"/>
                  </a:lnTo>
                  <a:cubicBezTo>
                    <a:pt x="383538" y="297303"/>
                    <a:pt x="413029" y="222197"/>
                    <a:pt x="365760" y="304918"/>
                  </a:cubicBezTo>
                  <a:cubicBezTo>
                    <a:pt x="354488" y="324643"/>
                    <a:pt x="346969" y="346397"/>
                    <a:pt x="335280" y="365878"/>
                  </a:cubicBezTo>
                  <a:cubicBezTo>
                    <a:pt x="316433" y="397290"/>
                    <a:pt x="290703" y="424553"/>
                    <a:pt x="274320" y="457318"/>
                  </a:cubicBezTo>
                  <a:cubicBezTo>
                    <a:pt x="264160" y="477638"/>
                    <a:pt x="255881" y="499013"/>
                    <a:pt x="243840" y="518278"/>
                  </a:cubicBezTo>
                  <a:cubicBezTo>
                    <a:pt x="230378" y="539817"/>
                    <a:pt x="211582" y="557699"/>
                    <a:pt x="198120" y="579238"/>
                  </a:cubicBezTo>
                  <a:cubicBezTo>
                    <a:pt x="186079" y="598503"/>
                    <a:pt x="178912" y="620473"/>
                    <a:pt x="167640" y="640198"/>
                  </a:cubicBezTo>
                  <a:cubicBezTo>
                    <a:pt x="158553" y="656101"/>
                    <a:pt x="145351" y="669535"/>
                    <a:pt x="137160" y="685918"/>
                  </a:cubicBezTo>
                  <a:cubicBezTo>
                    <a:pt x="129976" y="700286"/>
                    <a:pt x="129104" y="717270"/>
                    <a:pt x="121920" y="731638"/>
                  </a:cubicBezTo>
                  <a:cubicBezTo>
                    <a:pt x="66934" y="841610"/>
                    <a:pt x="114397" y="704727"/>
                    <a:pt x="60960" y="838318"/>
                  </a:cubicBezTo>
                  <a:cubicBezTo>
                    <a:pt x="49028" y="868149"/>
                    <a:pt x="40640" y="899278"/>
                    <a:pt x="30480" y="929758"/>
                  </a:cubicBezTo>
                  <a:cubicBezTo>
                    <a:pt x="25400" y="944998"/>
                    <a:pt x="18390" y="959726"/>
                    <a:pt x="15240" y="975478"/>
                  </a:cubicBezTo>
                  <a:lnTo>
                    <a:pt x="0" y="1051678"/>
                  </a:lnTo>
                  <a:cubicBezTo>
                    <a:pt x="1904" y="1080240"/>
                    <a:pt x="-5880" y="1253278"/>
                    <a:pt x="30480" y="1325998"/>
                  </a:cubicBezTo>
                  <a:cubicBezTo>
                    <a:pt x="38671" y="1342381"/>
                    <a:pt x="46657" y="1360276"/>
                    <a:pt x="60960" y="1371718"/>
                  </a:cubicBezTo>
                  <a:cubicBezTo>
                    <a:pt x="73504" y="1381753"/>
                    <a:pt x="90834" y="1384317"/>
                    <a:pt x="106680" y="1386958"/>
                  </a:cubicBezTo>
                  <a:cubicBezTo>
                    <a:pt x="152055" y="1394521"/>
                    <a:pt x="198120" y="1397118"/>
                    <a:pt x="243840" y="1402198"/>
                  </a:cubicBezTo>
                  <a:cubicBezTo>
                    <a:pt x="350520" y="1397118"/>
                    <a:pt x="457448" y="1395827"/>
                    <a:pt x="563880" y="1386958"/>
                  </a:cubicBezTo>
                  <a:cubicBezTo>
                    <a:pt x="579889" y="1385624"/>
                    <a:pt x="595232" y="1378902"/>
                    <a:pt x="609600" y="1371718"/>
                  </a:cubicBezTo>
                  <a:cubicBezTo>
                    <a:pt x="625983" y="1363527"/>
                    <a:pt x="640080" y="1351398"/>
                    <a:pt x="655320" y="1341238"/>
                  </a:cubicBezTo>
                  <a:cubicBezTo>
                    <a:pt x="675640" y="1310758"/>
                    <a:pt x="714538" y="1286389"/>
                    <a:pt x="716280" y="1249798"/>
                  </a:cubicBezTo>
                  <a:cubicBezTo>
                    <a:pt x="722887" y="1111061"/>
                    <a:pt x="724387" y="938023"/>
                    <a:pt x="746760" y="792598"/>
                  </a:cubicBezTo>
                  <a:cubicBezTo>
                    <a:pt x="749945" y="771896"/>
                    <a:pt x="757456" y="752085"/>
                    <a:pt x="762000" y="731638"/>
                  </a:cubicBezTo>
                  <a:cubicBezTo>
                    <a:pt x="762876" y="727697"/>
                    <a:pt x="779911" y="625429"/>
                    <a:pt x="792480" y="609718"/>
                  </a:cubicBezTo>
                  <a:cubicBezTo>
                    <a:pt x="818826" y="576785"/>
                    <a:pt x="901699" y="558072"/>
                    <a:pt x="929640" y="548758"/>
                  </a:cubicBezTo>
                  <a:cubicBezTo>
                    <a:pt x="973215" y="534233"/>
                    <a:pt x="988480" y="527846"/>
                    <a:pt x="1036320" y="518278"/>
                  </a:cubicBezTo>
                  <a:cubicBezTo>
                    <a:pt x="1066620" y="512218"/>
                    <a:pt x="1097782" y="510532"/>
                    <a:pt x="1127760" y="503038"/>
                  </a:cubicBezTo>
                  <a:cubicBezTo>
                    <a:pt x="1158929" y="495246"/>
                    <a:pt x="1219200" y="472558"/>
                    <a:pt x="1219200" y="472558"/>
                  </a:cubicBezTo>
                  <a:cubicBezTo>
                    <a:pt x="1224280" y="457318"/>
                    <a:pt x="1227256" y="441206"/>
                    <a:pt x="1234440" y="426838"/>
                  </a:cubicBezTo>
                  <a:cubicBezTo>
                    <a:pt x="1242631" y="410455"/>
                    <a:pt x="1257481" y="397856"/>
                    <a:pt x="1264920" y="381118"/>
                  </a:cubicBezTo>
                  <a:cubicBezTo>
                    <a:pt x="1277969" y="351758"/>
                    <a:pt x="1295400" y="289678"/>
                    <a:pt x="1295400" y="289678"/>
                  </a:cubicBezTo>
                  <a:cubicBezTo>
                    <a:pt x="1290320" y="259198"/>
                    <a:pt x="1292710" y="226475"/>
                    <a:pt x="1280160" y="198238"/>
                  </a:cubicBezTo>
                  <a:cubicBezTo>
                    <a:pt x="1271407" y="178543"/>
                    <a:pt x="1252373" y="164473"/>
                    <a:pt x="1234440" y="152518"/>
                  </a:cubicBezTo>
                  <a:cubicBezTo>
                    <a:pt x="1221074" y="143607"/>
                    <a:pt x="1204724" y="138670"/>
                    <a:pt x="1188720" y="137278"/>
                  </a:cubicBezTo>
                  <a:cubicBezTo>
                    <a:pt x="1087376" y="128465"/>
                    <a:pt x="985520" y="127118"/>
                    <a:pt x="883920" y="122038"/>
                  </a:cubicBezTo>
                  <a:cubicBezTo>
                    <a:pt x="868680" y="116958"/>
                    <a:pt x="849559" y="118157"/>
                    <a:pt x="838200" y="106798"/>
                  </a:cubicBezTo>
                  <a:cubicBezTo>
                    <a:pt x="826841" y="95439"/>
                    <a:pt x="834319" y="72437"/>
                    <a:pt x="822960" y="61078"/>
                  </a:cubicBezTo>
                  <a:cubicBezTo>
                    <a:pt x="756364" y="-5518"/>
                    <a:pt x="758917" y="118"/>
                    <a:pt x="701040" y="11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ZoneTexte 29">
            <a:extLst>
              <a:ext uri="{FF2B5EF4-FFF2-40B4-BE49-F238E27FC236}">
                <a16:creationId xmlns:a16="http://schemas.microsoft.com/office/drawing/2014/main" id="{1CFEC1E7-D933-D153-41C5-F0AE6D725716}"/>
              </a:ext>
            </a:extLst>
          </p:cNvPr>
          <p:cNvSpPr txBox="1"/>
          <p:nvPr/>
        </p:nvSpPr>
        <p:spPr>
          <a:xfrm>
            <a:off x="1508097" y="3682300"/>
            <a:ext cx="3411584" cy="523220"/>
          </a:xfrm>
          <a:prstGeom prst="rect">
            <a:avLst/>
          </a:prstGeom>
          <a:noFill/>
        </p:spPr>
        <p:txBody>
          <a:bodyPr wrap="square" rtlCol="0">
            <a:spAutoFit/>
          </a:bodyPr>
          <a:lstStyle/>
          <a:p>
            <a:r>
              <a:rPr lang="fr-FR" sz="2400"/>
              <a:t>Over-reconstruction</a:t>
            </a:r>
            <a:r>
              <a:rPr lang="fr-FR" sz="2800"/>
              <a:t>:</a:t>
            </a:r>
          </a:p>
        </p:txBody>
      </p:sp>
      <p:sp>
        <p:nvSpPr>
          <p:cNvPr id="46" name="ZoneTexte 45">
            <a:extLst>
              <a:ext uri="{FF2B5EF4-FFF2-40B4-BE49-F238E27FC236}">
                <a16:creationId xmlns:a16="http://schemas.microsoft.com/office/drawing/2014/main" id="{10E3DA70-C29F-3FD4-111B-CF53B48D55F9}"/>
              </a:ext>
            </a:extLst>
          </p:cNvPr>
          <p:cNvSpPr txBox="1"/>
          <p:nvPr/>
        </p:nvSpPr>
        <p:spPr>
          <a:xfrm>
            <a:off x="7892797" y="3699644"/>
            <a:ext cx="3634532" cy="523220"/>
          </a:xfrm>
          <a:prstGeom prst="rect">
            <a:avLst/>
          </a:prstGeom>
          <a:noFill/>
        </p:spPr>
        <p:txBody>
          <a:bodyPr wrap="square" rtlCol="0">
            <a:spAutoFit/>
          </a:bodyPr>
          <a:lstStyle/>
          <a:p>
            <a:r>
              <a:rPr lang="fr-FR" sz="2400"/>
              <a:t>Under-reconstruction</a:t>
            </a:r>
            <a:r>
              <a:rPr lang="fr-FR" sz="2800"/>
              <a:t>:</a:t>
            </a:r>
          </a:p>
        </p:txBody>
      </p:sp>
      <p:grpSp>
        <p:nvGrpSpPr>
          <p:cNvPr id="86" name="Groupe 85">
            <a:extLst>
              <a:ext uri="{FF2B5EF4-FFF2-40B4-BE49-F238E27FC236}">
                <a16:creationId xmlns:a16="http://schemas.microsoft.com/office/drawing/2014/main" id="{E0A323BD-9923-F05C-59D7-D6C629766338}"/>
              </a:ext>
            </a:extLst>
          </p:cNvPr>
          <p:cNvGrpSpPr/>
          <p:nvPr/>
        </p:nvGrpSpPr>
        <p:grpSpPr>
          <a:xfrm>
            <a:off x="8657168" y="4458961"/>
            <a:ext cx="1569692" cy="1615558"/>
            <a:chOff x="9024105" y="3620871"/>
            <a:chExt cx="1569692" cy="1615558"/>
          </a:xfrm>
        </p:grpSpPr>
        <p:grpSp>
          <p:nvGrpSpPr>
            <p:cNvPr id="37" name="Groupe 36">
              <a:extLst>
                <a:ext uri="{FF2B5EF4-FFF2-40B4-BE49-F238E27FC236}">
                  <a16:creationId xmlns:a16="http://schemas.microsoft.com/office/drawing/2014/main" id="{6A0E0E59-D5B2-10BA-DC31-9E4C11030F76}"/>
                </a:ext>
              </a:extLst>
            </p:cNvPr>
            <p:cNvGrpSpPr/>
            <p:nvPr/>
          </p:nvGrpSpPr>
          <p:grpSpPr>
            <a:xfrm rot="20899321" flipH="1">
              <a:off x="9249280" y="4313357"/>
              <a:ext cx="438674" cy="704372"/>
              <a:chOff x="7750855" y="5042382"/>
              <a:chExt cx="1616346" cy="589491"/>
            </a:xfrm>
          </p:grpSpPr>
          <p:sp>
            <p:nvSpPr>
              <p:cNvPr id="38" name="Ellipse 37">
                <a:extLst>
                  <a:ext uri="{FF2B5EF4-FFF2-40B4-BE49-F238E27FC236}">
                    <a16:creationId xmlns:a16="http://schemas.microsoft.com/office/drawing/2014/main" id="{284638CC-E18C-6D68-E248-BBFD34AB95A7}"/>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B698A63F-71B4-2134-FAD7-6730B162C892}"/>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EDDF8BFC-9B45-3AA8-D6EF-545B6ABC820F}"/>
                  </a:ext>
                </a:extLst>
              </p:cNvPr>
              <p:cNvSpPr/>
              <p:nvPr/>
            </p:nvSpPr>
            <p:spPr>
              <a:xfrm>
                <a:off x="8255983" y="5242005"/>
                <a:ext cx="583280" cy="21272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lumMod val="75000"/>
                    </a:schemeClr>
                  </a:solidFill>
                </a:endParaRPr>
              </a:p>
            </p:txBody>
          </p:sp>
        </p:grpSp>
        <p:sp>
          <p:nvSpPr>
            <p:cNvPr id="47" name="Forme libre 46">
              <a:extLst>
                <a:ext uri="{FF2B5EF4-FFF2-40B4-BE49-F238E27FC236}">
                  <a16:creationId xmlns:a16="http://schemas.microsoft.com/office/drawing/2014/main" id="{D94E67F6-64AA-4A08-19CB-0FB8F14F77CF}"/>
                </a:ext>
              </a:extLst>
            </p:cNvPr>
            <p:cNvSpPr/>
            <p:nvPr/>
          </p:nvSpPr>
          <p:spPr>
            <a:xfrm rot="20467794">
              <a:off x="9024105" y="3620871"/>
              <a:ext cx="1569692" cy="1615558"/>
            </a:xfrm>
            <a:custGeom>
              <a:avLst/>
              <a:gdLst>
                <a:gd name="connsiteX0" fmla="*/ 762000 w 1295400"/>
                <a:gd name="connsiteY0" fmla="*/ 118 h 1402198"/>
                <a:gd name="connsiteX1" fmla="*/ 655320 w 1295400"/>
                <a:gd name="connsiteY1" fmla="*/ 15358 h 1402198"/>
                <a:gd name="connsiteX2" fmla="*/ 594360 w 1295400"/>
                <a:gd name="connsiteY2" fmla="*/ 30598 h 1402198"/>
                <a:gd name="connsiteX3" fmla="*/ 502920 w 1295400"/>
                <a:gd name="connsiteY3" fmla="*/ 122038 h 1402198"/>
                <a:gd name="connsiteX4" fmla="*/ 457200 w 1295400"/>
                <a:gd name="connsiteY4" fmla="*/ 167758 h 1402198"/>
                <a:gd name="connsiteX5" fmla="*/ 411480 w 1295400"/>
                <a:gd name="connsiteY5" fmla="*/ 213478 h 1402198"/>
                <a:gd name="connsiteX6" fmla="*/ 365760 w 1295400"/>
                <a:gd name="connsiteY6" fmla="*/ 304918 h 1402198"/>
                <a:gd name="connsiteX7" fmla="*/ 335280 w 1295400"/>
                <a:gd name="connsiteY7" fmla="*/ 365878 h 1402198"/>
                <a:gd name="connsiteX8" fmla="*/ 274320 w 1295400"/>
                <a:gd name="connsiteY8" fmla="*/ 457318 h 1402198"/>
                <a:gd name="connsiteX9" fmla="*/ 243840 w 1295400"/>
                <a:gd name="connsiteY9" fmla="*/ 518278 h 1402198"/>
                <a:gd name="connsiteX10" fmla="*/ 198120 w 1295400"/>
                <a:gd name="connsiteY10" fmla="*/ 579238 h 1402198"/>
                <a:gd name="connsiteX11" fmla="*/ 167640 w 1295400"/>
                <a:gd name="connsiteY11" fmla="*/ 640198 h 1402198"/>
                <a:gd name="connsiteX12" fmla="*/ 137160 w 1295400"/>
                <a:gd name="connsiteY12" fmla="*/ 685918 h 1402198"/>
                <a:gd name="connsiteX13" fmla="*/ 121920 w 1295400"/>
                <a:gd name="connsiteY13" fmla="*/ 731638 h 1402198"/>
                <a:gd name="connsiteX14" fmla="*/ 60960 w 1295400"/>
                <a:gd name="connsiteY14" fmla="*/ 838318 h 1402198"/>
                <a:gd name="connsiteX15" fmla="*/ 30480 w 1295400"/>
                <a:gd name="connsiteY15" fmla="*/ 929758 h 1402198"/>
                <a:gd name="connsiteX16" fmla="*/ 15240 w 1295400"/>
                <a:gd name="connsiteY16" fmla="*/ 975478 h 1402198"/>
                <a:gd name="connsiteX17" fmla="*/ 0 w 1295400"/>
                <a:gd name="connsiteY17" fmla="*/ 1051678 h 1402198"/>
                <a:gd name="connsiteX18" fmla="*/ 30480 w 1295400"/>
                <a:gd name="connsiteY18" fmla="*/ 1325998 h 1402198"/>
                <a:gd name="connsiteX19" fmla="*/ 60960 w 1295400"/>
                <a:gd name="connsiteY19" fmla="*/ 1371718 h 1402198"/>
                <a:gd name="connsiteX20" fmla="*/ 106680 w 1295400"/>
                <a:gd name="connsiteY20" fmla="*/ 1386958 h 1402198"/>
                <a:gd name="connsiteX21" fmla="*/ 243840 w 1295400"/>
                <a:gd name="connsiteY21" fmla="*/ 1402198 h 1402198"/>
                <a:gd name="connsiteX22" fmla="*/ 563880 w 1295400"/>
                <a:gd name="connsiteY22" fmla="*/ 1386958 h 1402198"/>
                <a:gd name="connsiteX23" fmla="*/ 609600 w 1295400"/>
                <a:gd name="connsiteY23" fmla="*/ 1371718 h 1402198"/>
                <a:gd name="connsiteX24" fmla="*/ 655320 w 1295400"/>
                <a:gd name="connsiteY24" fmla="*/ 1341238 h 1402198"/>
                <a:gd name="connsiteX25" fmla="*/ 716280 w 1295400"/>
                <a:gd name="connsiteY25" fmla="*/ 1249798 h 1402198"/>
                <a:gd name="connsiteX26" fmla="*/ 746760 w 1295400"/>
                <a:gd name="connsiteY26" fmla="*/ 792598 h 1402198"/>
                <a:gd name="connsiteX27" fmla="*/ 762000 w 1295400"/>
                <a:gd name="connsiteY27" fmla="*/ 731638 h 1402198"/>
                <a:gd name="connsiteX28" fmla="*/ 792480 w 1295400"/>
                <a:gd name="connsiteY28" fmla="*/ 609718 h 1402198"/>
                <a:gd name="connsiteX29" fmla="*/ 929640 w 1295400"/>
                <a:gd name="connsiteY29" fmla="*/ 548758 h 1402198"/>
                <a:gd name="connsiteX30" fmla="*/ 1036320 w 1295400"/>
                <a:gd name="connsiteY30" fmla="*/ 518278 h 1402198"/>
                <a:gd name="connsiteX31" fmla="*/ 1127760 w 1295400"/>
                <a:gd name="connsiteY31" fmla="*/ 503038 h 1402198"/>
                <a:gd name="connsiteX32" fmla="*/ 1219200 w 1295400"/>
                <a:gd name="connsiteY32" fmla="*/ 472558 h 1402198"/>
                <a:gd name="connsiteX33" fmla="*/ 1234440 w 1295400"/>
                <a:gd name="connsiteY33" fmla="*/ 426838 h 1402198"/>
                <a:gd name="connsiteX34" fmla="*/ 1264920 w 1295400"/>
                <a:gd name="connsiteY34" fmla="*/ 381118 h 1402198"/>
                <a:gd name="connsiteX35" fmla="*/ 1295400 w 1295400"/>
                <a:gd name="connsiteY35" fmla="*/ 289678 h 1402198"/>
                <a:gd name="connsiteX36" fmla="*/ 1280160 w 1295400"/>
                <a:gd name="connsiteY36" fmla="*/ 198238 h 1402198"/>
                <a:gd name="connsiteX37" fmla="*/ 1234440 w 1295400"/>
                <a:gd name="connsiteY37" fmla="*/ 152518 h 1402198"/>
                <a:gd name="connsiteX38" fmla="*/ 1188720 w 1295400"/>
                <a:gd name="connsiteY38" fmla="*/ 137278 h 1402198"/>
                <a:gd name="connsiteX39" fmla="*/ 883920 w 1295400"/>
                <a:gd name="connsiteY39" fmla="*/ 122038 h 1402198"/>
                <a:gd name="connsiteX40" fmla="*/ 838200 w 1295400"/>
                <a:gd name="connsiteY40" fmla="*/ 106798 h 1402198"/>
                <a:gd name="connsiteX41" fmla="*/ 822960 w 1295400"/>
                <a:gd name="connsiteY41" fmla="*/ 61078 h 1402198"/>
                <a:gd name="connsiteX42" fmla="*/ 701040 w 1295400"/>
                <a:gd name="connsiteY42" fmla="*/ 118 h 140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95400" h="1402198">
                  <a:moveTo>
                    <a:pt x="762000" y="118"/>
                  </a:moveTo>
                  <a:cubicBezTo>
                    <a:pt x="726440" y="5198"/>
                    <a:pt x="690662" y="8932"/>
                    <a:pt x="655320" y="15358"/>
                  </a:cubicBezTo>
                  <a:cubicBezTo>
                    <a:pt x="634712" y="19105"/>
                    <a:pt x="611519" y="18587"/>
                    <a:pt x="594360" y="30598"/>
                  </a:cubicBezTo>
                  <a:cubicBezTo>
                    <a:pt x="559047" y="55317"/>
                    <a:pt x="533400" y="91558"/>
                    <a:pt x="502920" y="122038"/>
                  </a:cubicBezTo>
                  <a:lnTo>
                    <a:pt x="457200" y="167758"/>
                  </a:lnTo>
                  <a:lnTo>
                    <a:pt x="411480" y="213478"/>
                  </a:lnTo>
                  <a:cubicBezTo>
                    <a:pt x="383538" y="297303"/>
                    <a:pt x="413029" y="222197"/>
                    <a:pt x="365760" y="304918"/>
                  </a:cubicBezTo>
                  <a:cubicBezTo>
                    <a:pt x="354488" y="324643"/>
                    <a:pt x="346969" y="346397"/>
                    <a:pt x="335280" y="365878"/>
                  </a:cubicBezTo>
                  <a:cubicBezTo>
                    <a:pt x="316433" y="397290"/>
                    <a:pt x="290703" y="424553"/>
                    <a:pt x="274320" y="457318"/>
                  </a:cubicBezTo>
                  <a:cubicBezTo>
                    <a:pt x="264160" y="477638"/>
                    <a:pt x="255881" y="499013"/>
                    <a:pt x="243840" y="518278"/>
                  </a:cubicBezTo>
                  <a:cubicBezTo>
                    <a:pt x="230378" y="539817"/>
                    <a:pt x="211582" y="557699"/>
                    <a:pt x="198120" y="579238"/>
                  </a:cubicBezTo>
                  <a:cubicBezTo>
                    <a:pt x="186079" y="598503"/>
                    <a:pt x="178912" y="620473"/>
                    <a:pt x="167640" y="640198"/>
                  </a:cubicBezTo>
                  <a:cubicBezTo>
                    <a:pt x="158553" y="656101"/>
                    <a:pt x="145351" y="669535"/>
                    <a:pt x="137160" y="685918"/>
                  </a:cubicBezTo>
                  <a:cubicBezTo>
                    <a:pt x="129976" y="700286"/>
                    <a:pt x="129104" y="717270"/>
                    <a:pt x="121920" y="731638"/>
                  </a:cubicBezTo>
                  <a:cubicBezTo>
                    <a:pt x="66934" y="841610"/>
                    <a:pt x="114397" y="704727"/>
                    <a:pt x="60960" y="838318"/>
                  </a:cubicBezTo>
                  <a:cubicBezTo>
                    <a:pt x="49028" y="868149"/>
                    <a:pt x="40640" y="899278"/>
                    <a:pt x="30480" y="929758"/>
                  </a:cubicBezTo>
                  <a:cubicBezTo>
                    <a:pt x="25400" y="944998"/>
                    <a:pt x="18390" y="959726"/>
                    <a:pt x="15240" y="975478"/>
                  </a:cubicBezTo>
                  <a:lnTo>
                    <a:pt x="0" y="1051678"/>
                  </a:lnTo>
                  <a:cubicBezTo>
                    <a:pt x="1904" y="1080240"/>
                    <a:pt x="-5880" y="1253278"/>
                    <a:pt x="30480" y="1325998"/>
                  </a:cubicBezTo>
                  <a:cubicBezTo>
                    <a:pt x="38671" y="1342381"/>
                    <a:pt x="46657" y="1360276"/>
                    <a:pt x="60960" y="1371718"/>
                  </a:cubicBezTo>
                  <a:cubicBezTo>
                    <a:pt x="73504" y="1381753"/>
                    <a:pt x="90834" y="1384317"/>
                    <a:pt x="106680" y="1386958"/>
                  </a:cubicBezTo>
                  <a:cubicBezTo>
                    <a:pt x="152055" y="1394521"/>
                    <a:pt x="198120" y="1397118"/>
                    <a:pt x="243840" y="1402198"/>
                  </a:cubicBezTo>
                  <a:cubicBezTo>
                    <a:pt x="350520" y="1397118"/>
                    <a:pt x="457448" y="1395827"/>
                    <a:pt x="563880" y="1386958"/>
                  </a:cubicBezTo>
                  <a:cubicBezTo>
                    <a:pt x="579889" y="1385624"/>
                    <a:pt x="595232" y="1378902"/>
                    <a:pt x="609600" y="1371718"/>
                  </a:cubicBezTo>
                  <a:cubicBezTo>
                    <a:pt x="625983" y="1363527"/>
                    <a:pt x="640080" y="1351398"/>
                    <a:pt x="655320" y="1341238"/>
                  </a:cubicBezTo>
                  <a:cubicBezTo>
                    <a:pt x="675640" y="1310758"/>
                    <a:pt x="714538" y="1286389"/>
                    <a:pt x="716280" y="1249798"/>
                  </a:cubicBezTo>
                  <a:cubicBezTo>
                    <a:pt x="722887" y="1111061"/>
                    <a:pt x="724387" y="938023"/>
                    <a:pt x="746760" y="792598"/>
                  </a:cubicBezTo>
                  <a:cubicBezTo>
                    <a:pt x="749945" y="771896"/>
                    <a:pt x="757456" y="752085"/>
                    <a:pt x="762000" y="731638"/>
                  </a:cubicBezTo>
                  <a:cubicBezTo>
                    <a:pt x="762876" y="727697"/>
                    <a:pt x="779911" y="625429"/>
                    <a:pt x="792480" y="609718"/>
                  </a:cubicBezTo>
                  <a:cubicBezTo>
                    <a:pt x="818826" y="576785"/>
                    <a:pt x="901699" y="558072"/>
                    <a:pt x="929640" y="548758"/>
                  </a:cubicBezTo>
                  <a:cubicBezTo>
                    <a:pt x="973215" y="534233"/>
                    <a:pt x="988480" y="527846"/>
                    <a:pt x="1036320" y="518278"/>
                  </a:cubicBezTo>
                  <a:cubicBezTo>
                    <a:pt x="1066620" y="512218"/>
                    <a:pt x="1097782" y="510532"/>
                    <a:pt x="1127760" y="503038"/>
                  </a:cubicBezTo>
                  <a:cubicBezTo>
                    <a:pt x="1158929" y="495246"/>
                    <a:pt x="1219200" y="472558"/>
                    <a:pt x="1219200" y="472558"/>
                  </a:cubicBezTo>
                  <a:cubicBezTo>
                    <a:pt x="1224280" y="457318"/>
                    <a:pt x="1227256" y="441206"/>
                    <a:pt x="1234440" y="426838"/>
                  </a:cubicBezTo>
                  <a:cubicBezTo>
                    <a:pt x="1242631" y="410455"/>
                    <a:pt x="1257481" y="397856"/>
                    <a:pt x="1264920" y="381118"/>
                  </a:cubicBezTo>
                  <a:cubicBezTo>
                    <a:pt x="1277969" y="351758"/>
                    <a:pt x="1295400" y="289678"/>
                    <a:pt x="1295400" y="289678"/>
                  </a:cubicBezTo>
                  <a:cubicBezTo>
                    <a:pt x="1290320" y="259198"/>
                    <a:pt x="1292710" y="226475"/>
                    <a:pt x="1280160" y="198238"/>
                  </a:cubicBezTo>
                  <a:cubicBezTo>
                    <a:pt x="1271407" y="178543"/>
                    <a:pt x="1252373" y="164473"/>
                    <a:pt x="1234440" y="152518"/>
                  </a:cubicBezTo>
                  <a:cubicBezTo>
                    <a:pt x="1221074" y="143607"/>
                    <a:pt x="1204724" y="138670"/>
                    <a:pt x="1188720" y="137278"/>
                  </a:cubicBezTo>
                  <a:cubicBezTo>
                    <a:pt x="1087376" y="128465"/>
                    <a:pt x="985520" y="127118"/>
                    <a:pt x="883920" y="122038"/>
                  </a:cubicBezTo>
                  <a:cubicBezTo>
                    <a:pt x="868680" y="116958"/>
                    <a:pt x="849559" y="118157"/>
                    <a:pt x="838200" y="106798"/>
                  </a:cubicBezTo>
                  <a:cubicBezTo>
                    <a:pt x="826841" y="95439"/>
                    <a:pt x="834319" y="72437"/>
                    <a:pt x="822960" y="61078"/>
                  </a:cubicBezTo>
                  <a:cubicBezTo>
                    <a:pt x="756364" y="-5518"/>
                    <a:pt x="758917" y="118"/>
                    <a:pt x="701040" y="11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1" name="Groupe 80">
            <a:extLst>
              <a:ext uri="{FF2B5EF4-FFF2-40B4-BE49-F238E27FC236}">
                <a16:creationId xmlns:a16="http://schemas.microsoft.com/office/drawing/2014/main" id="{F206CDF0-7924-0DFC-60A9-6025BAF7B692}"/>
              </a:ext>
            </a:extLst>
          </p:cNvPr>
          <p:cNvGrpSpPr/>
          <p:nvPr/>
        </p:nvGrpSpPr>
        <p:grpSpPr>
          <a:xfrm>
            <a:off x="5392039" y="4346628"/>
            <a:ext cx="1569692" cy="1615558"/>
            <a:chOff x="4723973" y="3545741"/>
            <a:chExt cx="1569692" cy="1615558"/>
          </a:xfrm>
        </p:grpSpPr>
        <p:sp>
          <p:nvSpPr>
            <p:cNvPr id="36" name="Forme libre 35">
              <a:extLst>
                <a:ext uri="{FF2B5EF4-FFF2-40B4-BE49-F238E27FC236}">
                  <a16:creationId xmlns:a16="http://schemas.microsoft.com/office/drawing/2014/main" id="{5C0C2913-C480-2A83-6129-1ED3834679EC}"/>
                </a:ext>
              </a:extLst>
            </p:cNvPr>
            <p:cNvSpPr/>
            <p:nvPr/>
          </p:nvSpPr>
          <p:spPr>
            <a:xfrm rot="20467794">
              <a:off x="4723973" y="3545741"/>
              <a:ext cx="1569692" cy="1615558"/>
            </a:xfrm>
            <a:custGeom>
              <a:avLst/>
              <a:gdLst>
                <a:gd name="connsiteX0" fmla="*/ 762000 w 1295400"/>
                <a:gd name="connsiteY0" fmla="*/ 118 h 1402198"/>
                <a:gd name="connsiteX1" fmla="*/ 655320 w 1295400"/>
                <a:gd name="connsiteY1" fmla="*/ 15358 h 1402198"/>
                <a:gd name="connsiteX2" fmla="*/ 594360 w 1295400"/>
                <a:gd name="connsiteY2" fmla="*/ 30598 h 1402198"/>
                <a:gd name="connsiteX3" fmla="*/ 502920 w 1295400"/>
                <a:gd name="connsiteY3" fmla="*/ 122038 h 1402198"/>
                <a:gd name="connsiteX4" fmla="*/ 457200 w 1295400"/>
                <a:gd name="connsiteY4" fmla="*/ 167758 h 1402198"/>
                <a:gd name="connsiteX5" fmla="*/ 411480 w 1295400"/>
                <a:gd name="connsiteY5" fmla="*/ 213478 h 1402198"/>
                <a:gd name="connsiteX6" fmla="*/ 365760 w 1295400"/>
                <a:gd name="connsiteY6" fmla="*/ 304918 h 1402198"/>
                <a:gd name="connsiteX7" fmla="*/ 335280 w 1295400"/>
                <a:gd name="connsiteY7" fmla="*/ 365878 h 1402198"/>
                <a:gd name="connsiteX8" fmla="*/ 274320 w 1295400"/>
                <a:gd name="connsiteY8" fmla="*/ 457318 h 1402198"/>
                <a:gd name="connsiteX9" fmla="*/ 243840 w 1295400"/>
                <a:gd name="connsiteY9" fmla="*/ 518278 h 1402198"/>
                <a:gd name="connsiteX10" fmla="*/ 198120 w 1295400"/>
                <a:gd name="connsiteY10" fmla="*/ 579238 h 1402198"/>
                <a:gd name="connsiteX11" fmla="*/ 167640 w 1295400"/>
                <a:gd name="connsiteY11" fmla="*/ 640198 h 1402198"/>
                <a:gd name="connsiteX12" fmla="*/ 137160 w 1295400"/>
                <a:gd name="connsiteY12" fmla="*/ 685918 h 1402198"/>
                <a:gd name="connsiteX13" fmla="*/ 121920 w 1295400"/>
                <a:gd name="connsiteY13" fmla="*/ 731638 h 1402198"/>
                <a:gd name="connsiteX14" fmla="*/ 60960 w 1295400"/>
                <a:gd name="connsiteY14" fmla="*/ 838318 h 1402198"/>
                <a:gd name="connsiteX15" fmla="*/ 30480 w 1295400"/>
                <a:gd name="connsiteY15" fmla="*/ 929758 h 1402198"/>
                <a:gd name="connsiteX16" fmla="*/ 15240 w 1295400"/>
                <a:gd name="connsiteY16" fmla="*/ 975478 h 1402198"/>
                <a:gd name="connsiteX17" fmla="*/ 0 w 1295400"/>
                <a:gd name="connsiteY17" fmla="*/ 1051678 h 1402198"/>
                <a:gd name="connsiteX18" fmla="*/ 30480 w 1295400"/>
                <a:gd name="connsiteY18" fmla="*/ 1325998 h 1402198"/>
                <a:gd name="connsiteX19" fmla="*/ 60960 w 1295400"/>
                <a:gd name="connsiteY19" fmla="*/ 1371718 h 1402198"/>
                <a:gd name="connsiteX20" fmla="*/ 106680 w 1295400"/>
                <a:gd name="connsiteY20" fmla="*/ 1386958 h 1402198"/>
                <a:gd name="connsiteX21" fmla="*/ 243840 w 1295400"/>
                <a:gd name="connsiteY21" fmla="*/ 1402198 h 1402198"/>
                <a:gd name="connsiteX22" fmla="*/ 563880 w 1295400"/>
                <a:gd name="connsiteY22" fmla="*/ 1386958 h 1402198"/>
                <a:gd name="connsiteX23" fmla="*/ 609600 w 1295400"/>
                <a:gd name="connsiteY23" fmla="*/ 1371718 h 1402198"/>
                <a:gd name="connsiteX24" fmla="*/ 655320 w 1295400"/>
                <a:gd name="connsiteY24" fmla="*/ 1341238 h 1402198"/>
                <a:gd name="connsiteX25" fmla="*/ 716280 w 1295400"/>
                <a:gd name="connsiteY25" fmla="*/ 1249798 h 1402198"/>
                <a:gd name="connsiteX26" fmla="*/ 746760 w 1295400"/>
                <a:gd name="connsiteY26" fmla="*/ 792598 h 1402198"/>
                <a:gd name="connsiteX27" fmla="*/ 762000 w 1295400"/>
                <a:gd name="connsiteY27" fmla="*/ 731638 h 1402198"/>
                <a:gd name="connsiteX28" fmla="*/ 792480 w 1295400"/>
                <a:gd name="connsiteY28" fmla="*/ 609718 h 1402198"/>
                <a:gd name="connsiteX29" fmla="*/ 929640 w 1295400"/>
                <a:gd name="connsiteY29" fmla="*/ 548758 h 1402198"/>
                <a:gd name="connsiteX30" fmla="*/ 1036320 w 1295400"/>
                <a:gd name="connsiteY30" fmla="*/ 518278 h 1402198"/>
                <a:gd name="connsiteX31" fmla="*/ 1127760 w 1295400"/>
                <a:gd name="connsiteY31" fmla="*/ 503038 h 1402198"/>
                <a:gd name="connsiteX32" fmla="*/ 1219200 w 1295400"/>
                <a:gd name="connsiteY32" fmla="*/ 472558 h 1402198"/>
                <a:gd name="connsiteX33" fmla="*/ 1234440 w 1295400"/>
                <a:gd name="connsiteY33" fmla="*/ 426838 h 1402198"/>
                <a:gd name="connsiteX34" fmla="*/ 1264920 w 1295400"/>
                <a:gd name="connsiteY34" fmla="*/ 381118 h 1402198"/>
                <a:gd name="connsiteX35" fmla="*/ 1295400 w 1295400"/>
                <a:gd name="connsiteY35" fmla="*/ 289678 h 1402198"/>
                <a:gd name="connsiteX36" fmla="*/ 1280160 w 1295400"/>
                <a:gd name="connsiteY36" fmla="*/ 198238 h 1402198"/>
                <a:gd name="connsiteX37" fmla="*/ 1234440 w 1295400"/>
                <a:gd name="connsiteY37" fmla="*/ 152518 h 1402198"/>
                <a:gd name="connsiteX38" fmla="*/ 1188720 w 1295400"/>
                <a:gd name="connsiteY38" fmla="*/ 137278 h 1402198"/>
                <a:gd name="connsiteX39" fmla="*/ 883920 w 1295400"/>
                <a:gd name="connsiteY39" fmla="*/ 122038 h 1402198"/>
                <a:gd name="connsiteX40" fmla="*/ 838200 w 1295400"/>
                <a:gd name="connsiteY40" fmla="*/ 106798 h 1402198"/>
                <a:gd name="connsiteX41" fmla="*/ 822960 w 1295400"/>
                <a:gd name="connsiteY41" fmla="*/ 61078 h 1402198"/>
                <a:gd name="connsiteX42" fmla="*/ 701040 w 1295400"/>
                <a:gd name="connsiteY42" fmla="*/ 118 h 140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95400" h="1402198">
                  <a:moveTo>
                    <a:pt x="762000" y="118"/>
                  </a:moveTo>
                  <a:cubicBezTo>
                    <a:pt x="726440" y="5198"/>
                    <a:pt x="690662" y="8932"/>
                    <a:pt x="655320" y="15358"/>
                  </a:cubicBezTo>
                  <a:cubicBezTo>
                    <a:pt x="634712" y="19105"/>
                    <a:pt x="611519" y="18587"/>
                    <a:pt x="594360" y="30598"/>
                  </a:cubicBezTo>
                  <a:cubicBezTo>
                    <a:pt x="559047" y="55317"/>
                    <a:pt x="533400" y="91558"/>
                    <a:pt x="502920" y="122038"/>
                  </a:cubicBezTo>
                  <a:lnTo>
                    <a:pt x="457200" y="167758"/>
                  </a:lnTo>
                  <a:lnTo>
                    <a:pt x="411480" y="213478"/>
                  </a:lnTo>
                  <a:cubicBezTo>
                    <a:pt x="383538" y="297303"/>
                    <a:pt x="413029" y="222197"/>
                    <a:pt x="365760" y="304918"/>
                  </a:cubicBezTo>
                  <a:cubicBezTo>
                    <a:pt x="354488" y="324643"/>
                    <a:pt x="346969" y="346397"/>
                    <a:pt x="335280" y="365878"/>
                  </a:cubicBezTo>
                  <a:cubicBezTo>
                    <a:pt x="316433" y="397290"/>
                    <a:pt x="290703" y="424553"/>
                    <a:pt x="274320" y="457318"/>
                  </a:cubicBezTo>
                  <a:cubicBezTo>
                    <a:pt x="264160" y="477638"/>
                    <a:pt x="255881" y="499013"/>
                    <a:pt x="243840" y="518278"/>
                  </a:cubicBezTo>
                  <a:cubicBezTo>
                    <a:pt x="230378" y="539817"/>
                    <a:pt x="211582" y="557699"/>
                    <a:pt x="198120" y="579238"/>
                  </a:cubicBezTo>
                  <a:cubicBezTo>
                    <a:pt x="186079" y="598503"/>
                    <a:pt x="178912" y="620473"/>
                    <a:pt x="167640" y="640198"/>
                  </a:cubicBezTo>
                  <a:cubicBezTo>
                    <a:pt x="158553" y="656101"/>
                    <a:pt x="145351" y="669535"/>
                    <a:pt x="137160" y="685918"/>
                  </a:cubicBezTo>
                  <a:cubicBezTo>
                    <a:pt x="129976" y="700286"/>
                    <a:pt x="129104" y="717270"/>
                    <a:pt x="121920" y="731638"/>
                  </a:cubicBezTo>
                  <a:cubicBezTo>
                    <a:pt x="66934" y="841610"/>
                    <a:pt x="114397" y="704727"/>
                    <a:pt x="60960" y="838318"/>
                  </a:cubicBezTo>
                  <a:cubicBezTo>
                    <a:pt x="49028" y="868149"/>
                    <a:pt x="40640" y="899278"/>
                    <a:pt x="30480" y="929758"/>
                  </a:cubicBezTo>
                  <a:cubicBezTo>
                    <a:pt x="25400" y="944998"/>
                    <a:pt x="18390" y="959726"/>
                    <a:pt x="15240" y="975478"/>
                  </a:cubicBezTo>
                  <a:lnTo>
                    <a:pt x="0" y="1051678"/>
                  </a:lnTo>
                  <a:cubicBezTo>
                    <a:pt x="1904" y="1080240"/>
                    <a:pt x="-5880" y="1253278"/>
                    <a:pt x="30480" y="1325998"/>
                  </a:cubicBezTo>
                  <a:cubicBezTo>
                    <a:pt x="38671" y="1342381"/>
                    <a:pt x="46657" y="1360276"/>
                    <a:pt x="60960" y="1371718"/>
                  </a:cubicBezTo>
                  <a:cubicBezTo>
                    <a:pt x="73504" y="1381753"/>
                    <a:pt x="90834" y="1384317"/>
                    <a:pt x="106680" y="1386958"/>
                  </a:cubicBezTo>
                  <a:cubicBezTo>
                    <a:pt x="152055" y="1394521"/>
                    <a:pt x="198120" y="1397118"/>
                    <a:pt x="243840" y="1402198"/>
                  </a:cubicBezTo>
                  <a:cubicBezTo>
                    <a:pt x="350520" y="1397118"/>
                    <a:pt x="457448" y="1395827"/>
                    <a:pt x="563880" y="1386958"/>
                  </a:cubicBezTo>
                  <a:cubicBezTo>
                    <a:pt x="579889" y="1385624"/>
                    <a:pt x="595232" y="1378902"/>
                    <a:pt x="609600" y="1371718"/>
                  </a:cubicBezTo>
                  <a:cubicBezTo>
                    <a:pt x="625983" y="1363527"/>
                    <a:pt x="640080" y="1351398"/>
                    <a:pt x="655320" y="1341238"/>
                  </a:cubicBezTo>
                  <a:cubicBezTo>
                    <a:pt x="675640" y="1310758"/>
                    <a:pt x="714538" y="1286389"/>
                    <a:pt x="716280" y="1249798"/>
                  </a:cubicBezTo>
                  <a:cubicBezTo>
                    <a:pt x="722887" y="1111061"/>
                    <a:pt x="724387" y="938023"/>
                    <a:pt x="746760" y="792598"/>
                  </a:cubicBezTo>
                  <a:cubicBezTo>
                    <a:pt x="749945" y="771896"/>
                    <a:pt x="757456" y="752085"/>
                    <a:pt x="762000" y="731638"/>
                  </a:cubicBezTo>
                  <a:cubicBezTo>
                    <a:pt x="762876" y="727697"/>
                    <a:pt x="779911" y="625429"/>
                    <a:pt x="792480" y="609718"/>
                  </a:cubicBezTo>
                  <a:cubicBezTo>
                    <a:pt x="818826" y="576785"/>
                    <a:pt x="901699" y="558072"/>
                    <a:pt x="929640" y="548758"/>
                  </a:cubicBezTo>
                  <a:cubicBezTo>
                    <a:pt x="973215" y="534233"/>
                    <a:pt x="988480" y="527846"/>
                    <a:pt x="1036320" y="518278"/>
                  </a:cubicBezTo>
                  <a:cubicBezTo>
                    <a:pt x="1066620" y="512218"/>
                    <a:pt x="1097782" y="510532"/>
                    <a:pt x="1127760" y="503038"/>
                  </a:cubicBezTo>
                  <a:cubicBezTo>
                    <a:pt x="1158929" y="495246"/>
                    <a:pt x="1219200" y="472558"/>
                    <a:pt x="1219200" y="472558"/>
                  </a:cubicBezTo>
                  <a:cubicBezTo>
                    <a:pt x="1224280" y="457318"/>
                    <a:pt x="1227256" y="441206"/>
                    <a:pt x="1234440" y="426838"/>
                  </a:cubicBezTo>
                  <a:cubicBezTo>
                    <a:pt x="1242631" y="410455"/>
                    <a:pt x="1257481" y="397856"/>
                    <a:pt x="1264920" y="381118"/>
                  </a:cubicBezTo>
                  <a:cubicBezTo>
                    <a:pt x="1277969" y="351758"/>
                    <a:pt x="1295400" y="289678"/>
                    <a:pt x="1295400" y="289678"/>
                  </a:cubicBezTo>
                  <a:cubicBezTo>
                    <a:pt x="1290320" y="259198"/>
                    <a:pt x="1292710" y="226475"/>
                    <a:pt x="1280160" y="198238"/>
                  </a:cubicBezTo>
                  <a:cubicBezTo>
                    <a:pt x="1271407" y="178543"/>
                    <a:pt x="1252373" y="164473"/>
                    <a:pt x="1234440" y="152518"/>
                  </a:cubicBezTo>
                  <a:cubicBezTo>
                    <a:pt x="1221074" y="143607"/>
                    <a:pt x="1204724" y="138670"/>
                    <a:pt x="1188720" y="137278"/>
                  </a:cubicBezTo>
                  <a:cubicBezTo>
                    <a:pt x="1087376" y="128465"/>
                    <a:pt x="985520" y="127118"/>
                    <a:pt x="883920" y="122038"/>
                  </a:cubicBezTo>
                  <a:cubicBezTo>
                    <a:pt x="868680" y="116958"/>
                    <a:pt x="849559" y="118157"/>
                    <a:pt x="838200" y="106798"/>
                  </a:cubicBezTo>
                  <a:cubicBezTo>
                    <a:pt x="826841" y="95439"/>
                    <a:pt x="834319" y="72437"/>
                    <a:pt x="822960" y="61078"/>
                  </a:cubicBezTo>
                  <a:cubicBezTo>
                    <a:pt x="756364" y="-5518"/>
                    <a:pt x="758917" y="118"/>
                    <a:pt x="701040" y="11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8" name="Groupe 47">
              <a:extLst>
                <a:ext uri="{FF2B5EF4-FFF2-40B4-BE49-F238E27FC236}">
                  <a16:creationId xmlns:a16="http://schemas.microsoft.com/office/drawing/2014/main" id="{17006344-B196-979F-0605-8035F712FE65}"/>
                </a:ext>
              </a:extLst>
            </p:cNvPr>
            <p:cNvGrpSpPr/>
            <p:nvPr/>
          </p:nvGrpSpPr>
          <p:grpSpPr>
            <a:xfrm rot="20899321" flipH="1">
              <a:off x="5012899" y="4408348"/>
              <a:ext cx="613776" cy="704372"/>
              <a:chOff x="7750855" y="5042382"/>
              <a:chExt cx="1616346" cy="589491"/>
            </a:xfrm>
          </p:grpSpPr>
          <p:sp>
            <p:nvSpPr>
              <p:cNvPr id="49" name="Ellipse 48">
                <a:extLst>
                  <a:ext uri="{FF2B5EF4-FFF2-40B4-BE49-F238E27FC236}">
                    <a16:creationId xmlns:a16="http://schemas.microsoft.com/office/drawing/2014/main" id="{F8E5129A-08B9-BCAA-82FA-B617DD065F21}"/>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Ellipse 69">
                <a:extLst>
                  <a:ext uri="{FF2B5EF4-FFF2-40B4-BE49-F238E27FC236}">
                    <a16:creationId xmlns:a16="http://schemas.microsoft.com/office/drawing/2014/main" id="{1606A4F8-C7C4-C37A-9CE6-07AE3537133A}"/>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a:extLst>
                  <a:ext uri="{FF2B5EF4-FFF2-40B4-BE49-F238E27FC236}">
                    <a16:creationId xmlns:a16="http://schemas.microsoft.com/office/drawing/2014/main" id="{54D4FED1-D97F-6E68-3E43-F9DD52CC8174}"/>
                  </a:ext>
                </a:extLst>
              </p:cNvPr>
              <p:cNvSpPr/>
              <p:nvPr/>
            </p:nvSpPr>
            <p:spPr>
              <a:xfrm>
                <a:off x="8255983" y="5242005"/>
                <a:ext cx="583280" cy="21272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lumMod val="75000"/>
                    </a:schemeClr>
                  </a:solidFill>
                </a:endParaRPr>
              </a:p>
            </p:txBody>
          </p:sp>
        </p:grpSp>
        <p:grpSp>
          <p:nvGrpSpPr>
            <p:cNvPr id="77" name="Groupe 76">
              <a:extLst>
                <a:ext uri="{FF2B5EF4-FFF2-40B4-BE49-F238E27FC236}">
                  <a16:creationId xmlns:a16="http://schemas.microsoft.com/office/drawing/2014/main" id="{6116EA58-47B5-8912-384E-FE955432C4EB}"/>
                </a:ext>
              </a:extLst>
            </p:cNvPr>
            <p:cNvGrpSpPr/>
            <p:nvPr/>
          </p:nvGrpSpPr>
          <p:grpSpPr>
            <a:xfrm rot="2205655" flipH="1">
              <a:off x="5079031" y="3794457"/>
              <a:ext cx="633235" cy="648409"/>
              <a:chOff x="7750855" y="5042382"/>
              <a:chExt cx="1616346" cy="589491"/>
            </a:xfrm>
          </p:grpSpPr>
          <p:sp>
            <p:nvSpPr>
              <p:cNvPr id="78" name="Ellipse 77">
                <a:extLst>
                  <a:ext uri="{FF2B5EF4-FFF2-40B4-BE49-F238E27FC236}">
                    <a16:creationId xmlns:a16="http://schemas.microsoft.com/office/drawing/2014/main" id="{FD58D6B0-C2B9-8541-F53E-37162B702244}"/>
                  </a:ext>
                </a:extLst>
              </p:cNvPr>
              <p:cNvSpPr/>
              <p:nvPr/>
            </p:nvSpPr>
            <p:spPr>
              <a:xfrm>
                <a:off x="7750855" y="5042382"/>
                <a:ext cx="1616346" cy="589491"/>
              </a:xfrm>
              <a:prstGeom prst="ellipse">
                <a:avLst/>
              </a:prstGeom>
              <a:solidFill>
                <a:schemeClr val="accent2">
                  <a:lumMod val="20000"/>
                  <a:lumOff val="8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Ellipse 78">
                <a:extLst>
                  <a:ext uri="{FF2B5EF4-FFF2-40B4-BE49-F238E27FC236}">
                    <a16:creationId xmlns:a16="http://schemas.microsoft.com/office/drawing/2014/main" id="{E60B44B3-7773-F73A-E3F0-EBD7FB20B05B}"/>
                  </a:ext>
                </a:extLst>
              </p:cNvPr>
              <p:cNvSpPr/>
              <p:nvPr/>
            </p:nvSpPr>
            <p:spPr>
              <a:xfrm>
                <a:off x="8000271" y="5141660"/>
                <a:ext cx="1094704" cy="399245"/>
              </a:xfrm>
              <a:prstGeom prst="ellipse">
                <a:avLst/>
              </a:prstGeom>
              <a:solidFill>
                <a:schemeClr val="accent2">
                  <a:lumMod val="40000"/>
                  <a:lumOff val="60000"/>
                  <a:alpha val="60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a:extLst>
                  <a:ext uri="{FF2B5EF4-FFF2-40B4-BE49-F238E27FC236}">
                    <a16:creationId xmlns:a16="http://schemas.microsoft.com/office/drawing/2014/main" id="{A7B29C20-EF71-25D5-5F8D-8493DB06DDA8}"/>
                  </a:ext>
                </a:extLst>
              </p:cNvPr>
              <p:cNvSpPr/>
              <p:nvPr/>
            </p:nvSpPr>
            <p:spPr>
              <a:xfrm>
                <a:off x="8255983" y="5242005"/>
                <a:ext cx="583280" cy="21272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lumMod val="75000"/>
                    </a:schemeClr>
                  </a:solidFill>
                </a:endParaRPr>
              </a:p>
            </p:txBody>
          </p:sp>
        </p:grpSp>
      </p:grpSp>
      <p:cxnSp>
        <p:nvCxnSpPr>
          <p:cNvPr id="94" name="Connecteur droit avec flèche 93">
            <a:extLst>
              <a:ext uri="{FF2B5EF4-FFF2-40B4-BE49-F238E27FC236}">
                <a16:creationId xmlns:a16="http://schemas.microsoft.com/office/drawing/2014/main" id="{920951DF-B7E1-C385-9252-221DF304D18E}"/>
              </a:ext>
            </a:extLst>
          </p:cNvPr>
          <p:cNvCxnSpPr/>
          <p:nvPr/>
        </p:nvCxnSpPr>
        <p:spPr>
          <a:xfrm>
            <a:off x="4219190" y="5114340"/>
            <a:ext cx="83454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5" name="Connecteur droit avec flèche 94">
            <a:extLst>
              <a:ext uri="{FF2B5EF4-FFF2-40B4-BE49-F238E27FC236}">
                <a16:creationId xmlns:a16="http://schemas.microsoft.com/office/drawing/2014/main" id="{91D1E0D5-2346-5A30-CF49-F5085FD8C223}"/>
              </a:ext>
            </a:extLst>
          </p:cNvPr>
          <p:cNvCxnSpPr>
            <a:cxnSpLocks/>
          </p:cNvCxnSpPr>
          <p:nvPr/>
        </p:nvCxnSpPr>
        <p:spPr>
          <a:xfrm flipH="1">
            <a:off x="7150481" y="5154407"/>
            <a:ext cx="9995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9" name="ZoneTexte 98">
            <a:extLst>
              <a:ext uri="{FF2B5EF4-FFF2-40B4-BE49-F238E27FC236}">
                <a16:creationId xmlns:a16="http://schemas.microsoft.com/office/drawing/2014/main" id="{A8423C36-F2D1-6BEF-49BC-6E26B9A7B56C}"/>
              </a:ext>
            </a:extLst>
          </p:cNvPr>
          <p:cNvSpPr txBox="1"/>
          <p:nvPr/>
        </p:nvSpPr>
        <p:spPr>
          <a:xfrm>
            <a:off x="838200" y="1296978"/>
            <a:ext cx="4334766" cy="523220"/>
          </a:xfrm>
          <a:prstGeom prst="rect">
            <a:avLst/>
          </a:prstGeom>
          <a:noFill/>
        </p:spPr>
        <p:txBody>
          <a:bodyPr wrap="square" rtlCol="0">
            <a:spAutoFit/>
          </a:bodyPr>
          <a:lstStyle/>
          <a:p>
            <a:r>
              <a:rPr lang="fr-FR" sz="2800" u="sng" err="1"/>
              <a:t>Parameter</a:t>
            </a:r>
            <a:r>
              <a:rPr lang="fr-FR" sz="2800" u="sng"/>
              <a:t> </a:t>
            </a:r>
            <a:r>
              <a:rPr lang="fr-FR" sz="2800" u="sng" err="1"/>
              <a:t>optimization</a:t>
            </a:r>
            <a:r>
              <a:rPr lang="fr-FR" sz="2800" u="sng"/>
              <a:t>:</a:t>
            </a:r>
          </a:p>
        </p:txBody>
      </p:sp>
      <p:sp>
        <p:nvSpPr>
          <p:cNvPr id="100" name="ZoneTexte 99">
            <a:extLst>
              <a:ext uri="{FF2B5EF4-FFF2-40B4-BE49-F238E27FC236}">
                <a16:creationId xmlns:a16="http://schemas.microsoft.com/office/drawing/2014/main" id="{7A0EA8C9-8357-2D5E-F675-38B23D444D8F}"/>
              </a:ext>
            </a:extLst>
          </p:cNvPr>
          <p:cNvSpPr txBox="1"/>
          <p:nvPr/>
        </p:nvSpPr>
        <p:spPr>
          <a:xfrm>
            <a:off x="809147" y="3040285"/>
            <a:ext cx="6315690" cy="523220"/>
          </a:xfrm>
          <a:prstGeom prst="rect">
            <a:avLst/>
          </a:prstGeom>
          <a:noFill/>
        </p:spPr>
        <p:txBody>
          <a:bodyPr wrap="square" lIns="91440" tIns="45720" rIns="91440" bIns="45720" rtlCol="0" anchor="t">
            <a:spAutoFit/>
          </a:bodyPr>
          <a:lstStyle/>
          <a:p>
            <a:r>
              <a:rPr lang="fr-FR" sz="2800" u="sng" err="1"/>
              <a:t>Optimization</a:t>
            </a:r>
            <a:r>
              <a:rPr lang="fr-FR" sz="2800" u="sng"/>
              <a:t> of </a:t>
            </a:r>
            <a:r>
              <a:rPr lang="fr-FR" sz="2800" u="sng" err="1"/>
              <a:t>number</a:t>
            </a:r>
            <a:r>
              <a:rPr lang="fr-FR" sz="2800" u="sng"/>
              <a:t> of </a:t>
            </a:r>
            <a:r>
              <a:rPr lang="fr-FR" sz="2800" u="sng" err="1"/>
              <a:t>Gaussians</a:t>
            </a:r>
            <a:r>
              <a:rPr lang="fr-FR" sz="2800" u="sng"/>
              <a:t>:</a:t>
            </a:r>
          </a:p>
        </p:txBody>
      </p:sp>
      <p:sp>
        <p:nvSpPr>
          <p:cNvPr id="93" name="Espace réservé du numéro de diapositive 92">
            <a:extLst>
              <a:ext uri="{FF2B5EF4-FFF2-40B4-BE49-F238E27FC236}">
                <a16:creationId xmlns:a16="http://schemas.microsoft.com/office/drawing/2014/main" id="{BAC9ED68-D014-6A5F-E5CF-C830358330FC}"/>
              </a:ext>
            </a:extLst>
          </p:cNvPr>
          <p:cNvSpPr>
            <a:spLocks noGrp="1"/>
          </p:cNvSpPr>
          <p:nvPr>
            <p:ph type="sldNum" sz="quarter" idx="12"/>
          </p:nvPr>
        </p:nvSpPr>
        <p:spPr/>
        <p:txBody>
          <a:bodyPr/>
          <a:lstStyle/>
          <a:p>
            <a:fld id="{17C8597B-F6AD-43BB-B725-2A215FB0D189}" type="slidenum">
              <a:rPr lang="fr-FR" smtClean="0"/>
              <a:t>9</a:t>
            </a:fld>
            <a:endParaRPr lang="fr-FR"/>
          </a:p>
        </p:txBody>
      </p:sp>
    </p:spTree>
    <p:extLst>
      <p:ext uri="{BB962C8B-B14F-4D97-AF65-F5344CB8AC3E}">
        <p14:creationId xmlns:p14="http://schemas.microsoft.com/office/powerpoint/2010/main" val="79466261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2EDB76DAEE1A47993A16B0D0A6EEC7" ma:contentTypeVersion="11" ma:contentTypeDescription="Crée un document." ma:contentTypeScope="" ma:versionID="f719056c6be4760d8ece03e88a884881">
  <xsd:schema xmlns:xsd="http://www.w3.org/2001/XMLSchema" xmlns:xs="http://www.w3.org/2001/XMLSchema" xmlns:p="http://schemas.microsoft.com/office/2006/metadata/properties" xmlns:ns3="120ff543-f38d-4cde-b700-bd3ba2256f97" xmlns:ns4="62c9ed49-ba6d-4626-b358-a05369565a80" targetNamespace="http://schemas.microsoft.com/office/2006/metadata/properties" ma:root="true" ma:fieldsID="da37372cdbc77b1568139521c7b7774c" ns3:_="" ns4:_="">
    <xsd:import namespace="120ff543-f38d-4cde-b700-bd3ba2256f97"/>
    <xsd:import namespace="62c9ed49-ba6d-4626-b358-a05369565a8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0ff543-f38d-4cde-b700-bd3ba2256f97"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c9ed49-ba6d-4626-b358-a05369565a8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2c9ed49-ba6d-4626-b358-a05369565a8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AB56F7-5843-4D21-AE2D-1CDA234A5D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0ff543-f38d-4cde-b700-bd3ba2256f97"/>
    <ds:schemaRef ds:uri="62c9ed49-ba6d-4626-b358-a05369565a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FB5C44-CB2A-4495-949B-8CA49F88E98F}">
  <ds:schemaRef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www.w3.org/XML/1998/namespace"/>
    <ds:schemaRef ds:uri="62c9ed49-ba6d-4626-b358-a05369565a80"/>
    <ds:schemaRef ds:uri="120ff543-f38d-4cde-b700-bd3ba2256f97"/>
    <ds:schemaRef ds:uri="http://purl.org/dc/dcmitype/"/>
    <ds:schemaRef ds:uri="http://purl.org/dc/terms/"/>
  </ds:schemaRefs>
</ds:datastoreItem>
</file>

<file path=customXml/itemProps3.xml><?xml version="1.0" encoding="utf-8"?>
<ds:datastoreItem xmlns:ds="http://schemas.openxmlformats.org/officeDocument/2006/customXml" ds:itemID="{3D2D872E-F7B5-44FD-8614-D53E09B3B4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379</TotalTime>
  <Words>1735</Words>
  <Application>Microsoft Office PowerPoint</Application>
  <PresentationFormat>Grand écran</PresentationFormat>
  <Paragraphs>223</Paragraphs>
  <Slides>23</Slides>
  <Notes>17</Notes>
  <HiddenSlides>6</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Aptos</vt:lpstr>
      <vt:lpstr>Aptos Display</vt:lpstr>
      <vt:lpstr>Arial</vt:lpstr>
      <vt:lpstr>Calibri</vt:lpstr>
      <vt:lpstr>Cambria Math</vt:lpstr>
      <vt:lpstr>Segoe UI</vt:lpstr>
      <vt:lpstr>Wingdings</vt:lpstr>
      <vt:lpstr>Thème Office</vt:lpstr>
      <vt:lpstr>GDA Project : 3D Gaussian Splatting </vt:lpstr>
      <vt:lpstr>Problem: From a Series of Images, Create a 3D reconstructed scene</vt:lpstr>
      <vt:lpstr>Application: </vt:lpstr>
      <vt:lpstr>Prior Works: NeRF</vt:lpstr>
      <vt:lpstr>Methodology of Original Paper </vt:lpstr>
      <vt:lpstr>Initialization (3D scene from 2D Images)</vt:lpstr>
      <vt:lpstr>Building Block: 3D Gaussian </vt:lpstr>
      <vt:lpstr>Rendering</vt:lpstr>
      <vt:lpstr>Optimization</vt:lpstr>
      <vt:lpstr>Limitations and Extensions</vt:lpstr>
      <vt:lpstr>Limitation 1 :Holes Due to Missing Camera Views</vt:lpstr>
      <vt:lpstr>Extension 1 :  Fixing with "Inpainting"</vt:lpstr>
      <vt:lpstr>Limitation 2 : Color artifacts</vt:lpstr>
      <vt:lpstr>Extension 2 : Adding Depth Regularization</vt:lpstr>
      <vt:lpstr>Extension 3 : SFM Comparison CoLMAP/GLOMAP</vt:lpstr>
      <vt:lpstr>Conclusion</vt:lpstr>
      <vt:lpstr>The END  </vt:lpstr>
      <vt:lpstr>UNUSED SHOULD BE REMOVE</vt:lpstr>
      <vt:lpstr>Présentation PowerPoint</vt:lpstr>
      <vt:lpstr>Extension 2 : Adding depth regularization</vt:lpstr>
      <vt:lpstr>Extension 3 : Some Hyperparameters tuning</vt:lpstr>
      <vt:lpstr>ADditional</vt:lpstr>
      <vt:lpstr>Limitation 2 : Difficulty rendering boundaries PIERRICK:SHOULD BE REMOVED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GDA Project : 3D Gaussian Splatting</dc:title>
  <dc:creator>Pierrick Bournez (Student at CentraleSupelec)</dc:creator>
  <cp:lastModifiedBy>Pierrick Bournez (Student at CentraleSupelec)</cp:lastModifiedBy>
  <cp:revision>2</cp:revision>
  <dcterms:created xsi:type="dcterms:W3CDTF">2024-12-02T20:10:32Z</dcterms:created>
  <dcterms:modified xsi:type="dcterms:W3CDTF">2024-12-08T22:15:50Z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0x0101005A2EDB76DAEE1A47993A16B0D0A6EEC7</vt:lpwstr>
  </property>
</Properties>
</file>